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3" d="100"/>
          <a:sy n="73" d="100"/>
        </p:scale>
        <p:origin x="-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7843-C369-4D6C-BE18-3261C69A90EE}" type="datetimeFigureOut">
              <a:rPr lang="ar-SY" smtClean="0"/>
              <a:pPr/>
              <a:t>13/08/1442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E0DE-071B-4CCE-A26C-31EF0B5F77CF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0166" y="1500174"/>
            <a:ext cx="6786610" cy="2246769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 </a:t>
            </a:r>
            <a:endParaRPr lang="ar-SY" sz="2800" b="1" dirty="0">
              <a:solidFill>
                <a:srgbClr val="FF0000"/>
              </a:solidFill>
            </a:endParaRPr>
          </a:p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      منبهات الجملة العصبية المركزية</a:t>
            </a:r>
            <a:endParaRPr lang="ar-SY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CENTRAL NERVOUS </a:t>
            </a:r>
            <a:r>
              <a:rPr lang="en-US" sz="2800" b="1" dirty="0" smtClean="0">
                <a:solidFill>
                  <a:srgbClr val="FF0000"/>
                </a:solidFill>
              </a:rPr>
              <a:t>SYSTEM STIMULANT                                   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ar-SY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85852" y="1142984"/>
            <a:ext cx="7143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١</a:t>
            </a:r>
            <a:r>
              <a:rPr lang="en-US" b="1" dirty="0"/>
              <a:t>. </a:t>
            </a:r>
            <a:r>
              <a:rPr lang="ar-SY" b="1" dirty="0" smtClean="0"/>
              <a:t>الصرع </a:t>
            </a:r>
            <a:r>
              <a:rPr lang="en-US" b="1" dirty="0" smtClean="0"/>
              <a:t>epilepsy</a:t>
            </a:r>
            <a:r>
              <a:rPr lang="ar-SY" b="1" dirty="0" smtClean="0"/>
              <a:t> هو عبارة عن </a:t>
            </a:r>
            <a:r>
              <a:rPr lang="ar-SY" b="1" dirty="0" err="1" smtClean="0"/>
              <a:t>نوب</a:t>
            </a:r>
            <a:r>
              <a:rPr lang="ar-SY" b="1" dirty="0" smtClean="0"/>
              <a:t> </a:t>
            </a:r>
            <a:r>
              <a:rPr lang="en-US" b="1" dirty="0" smtClean="0"/>
              <a:t>seizures</a:t>
            </a:r>
            <a:r>
              <a:rPr lang="ar-SY" b="1" dirty="0" smtClean="0"/>
              <a:t> مزمنة </a:t>
            </a:r>
            <a:r>
              <a:rPr lang="ar-SY" b="1" dirty="0" err="1" smtClean="0"/>
              <a:t>ناكسة</a:t>
            </a:r>
            <a:r>
              <a:rPr lang="ar-SY" b="1" dirty="0" smtClean="0"/>
              <a:t> تحدث نتيجة تفريغ </a:t>
            </a:r>
            <a:endParaRPr lang="ar-SY" b="1" dirty="0"/>
          </a:p>
          <a:p>
            <a:r>
              <a:rPr lang="ar-SY" b="1" dirty="0" smtClean="0"/>
              <a:t>     كهربي </a:t>
            </a:r>
            <a:r>
              <a:rPr lang="ar-SY" b="1" dirty="0"/>
              <a:t>شاذ </a:t>
            </a:r>
            <a:r>
              <a:rPr lang="ar-SY" b="1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</a:rPr>
              <a:t> في بؤرة </a:t>
            </a:r>
            <a:r>
              <a:rPr lang="ar-SY" b="1" dirty="0">
                <a:solidFill>
                  <a:srgbClr val="00B050"/>
                </a:solidFill>
              </a:rPr>
              <a:t>محددة من الدماغ وهذه الحالة تدعى </a:t>
            </a:r>
            <a:r>
              <a:rPr lang="ar-SY" b="1" dirty="0" err="1">
                <a:solidFill>
                  <a:srgbClr val="FF0000"/>
                </a:solidFill>
              </a:rPr>
              <a:t>نوب</a:t>
            </a: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جزئية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00B050"/>
                </a:solidFill>
              </a:rPr>
              <a:t>تسبب </a:t>
            </a:r>
            <a:r>
              <a:rPr lang="ar-SY" b="1" dirty="0">
                <a:solidFill>
                  <a:srgbClr val="00B050"/>
                </a:solidFill>
              </a:rPr>
              <a:t>حركات غير طبيعية </a:t>
            </a:r>
            <a:r>
              <a:rPr lang="ar-SY" b="1" dirty="0" smtClean="0">
                <a:solidFill>
                  <a:srgbClr val="00B050"/>
                </a:solidFill>
              </a:rPr>
              <a:t>ببعض</a:t>
            </a:r>
          </a:p>
          <a:p>
            <a:r>
              <a:rPr lang="ar-SY" b="1" dirty="0" smtClean="0">
                <a:solidFill>
                  <a:srgbClr val="00B050"/>
                </a:solidFill>
              </a:rPr>
              <a:t>     الأعضاء مثل </a:t>
            </a:r>
            <a:r>
              <a:rPr lang="ar-SY" b="1" dirty="0">
                <a:solidFill>
                  <a:srgbClr val="00B050"/>
                </a:solidFill>
              </a:rPr>
              <a:t>الرأس أو اليد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SY" b="1" dirty="0">
                <a:solidFill>
                  <a:srgbClr val="00B050"/>
                </a:solidFill>
              </a:rPr>
              <a:t>أو </a:t>
            </a:r>
            <a:r>
              <a:rPr lang="ar-SY" b="1" dirty="0" smtClean="0">
                <a:solidFill>
                  <a:srgbClr val="00B050"/>
                </a:solidFill>
              </a:rPr>
              <a:t>القدم ،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70C0"/>
                </a:solidFill>
              </a:rPr>
              <a:t> أو </a:t>
            </a:r>
            <a:r>
              <a:rPr lang="ar-SY" b="1" dirty="0">
                <a:solidFill>
                  <a:srgbClr val="0070C0"/>
                </a:solidFill>
              </a:rPr>
              <a:t>في كامل الدماغ </a:t>
            </a:r>
            <a:r>
              <a:rPr lang="ar-SY" b="1" dirty="0" smtClean="0">
                <a:solidFill>
                  <a:srgbClr val="0070C0"/>
                </a:solidFill>
              </a:rPr>
              <a:t> وهذه </a:t>
            </a:r>
            <a:r>
              <a:rPr lang="ar-SY" b="1" dirty="0">
                <a:solidFill>
                  <a:srgbClr val="0070C0"/>
                </a:solidFill>
              </a:rPr>
              <a:t>الحالة تدعى </a:t>
            </a:r>
            <a:r>
              <a:rPr lang="ar-SY" b="1" dirty="0" err="1">
                <a:solidFill>
                  <a:srgbClr val="FF0000"/>
                </a:solidFill>
              </a:rPr>
              <a:t>نوب</a:t>
            </a: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معممة </a:t>
            </a:r>
            <a:r>
              <a:rPr lang="ar-SY" b="1" dirty="0" smtClean="0">
                <a:solidFill>
                  <a:srgbClr val="0070C0"/>
                </a:solidFill>
              </a:rPr>
              <a:t>تؤدي لاختلاجات </a:t>
            </a:r>
            <a:r>
              <a:rPr lang="ar-SY" b="1" dirty="0">
                <a:solidFill>
                  <a:srgbClr val="0070C0"/>
                </a:solidFill>
              </a:rPr>
              <a:t>معممة بكل الجسم. </a:t>
            </a:r>
            <a:r>
              <a:rPr lang="ar-SY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ar-SY" b="1" dirty="0"/>
              <a:t>٢. قد تترافق </a:t>
            </a:r>
            <a:r>
              <a:rPr lang="ar-SY" b="1" dirty="0" err="1" smtClean="0"/>
              <a:t>النوب</a:t>
            </a:r>
            <a:r>
              <a:rPr lang="ar-SY" b="1" dirty="0" smtClean="0"/>
              <a:t> مع </a:t>
            </a:r>
            <a:r>
              <a:rPr lang="ar-SY" b="1" dirty="0">
                <a:solidFill>
                  <a:srgbClr val="FF0000"/>
                </a:solidFill>
              </a:rPr>
              <a:t>فقد الوعي </a:t>
            </a:r>
            <a:r>
              <a:rPr lang="ar-SY" b="1" dirty="0"/>
              <a:t>أو </a:t>
            </a:r>
            <a:r>
              <a:rPr lang="ar-SY" b="1" dirty="0">
                <a:solidFill>
                  <a:srgbClr val="FF0000"/>
                </a:solidFill>
              </a:rPr>
              <a:t>حركات غير طبيعية </a:t>
            </a:r>
            <a:r>
              <a:rPr lang="ar-SY" b="1" dirty="0"/>
              <a:t>أو </a:t>
            </a:r>
            <a:r>
              <a:rPr lang="ar-SY" b="1" dirty="0">
                <a:solidFill>
                  <a:srgbClr val="FF0000"/>
                </a:solidFill>
              </a:rPr>
              <a:t>سلوك شاذ </a:t>
            </a:r>
            <a:r>
              <a:rPr lang="ar-SY" b="1" dirty="0"/>
              <a:t>أو </a:t>
            </a:r>
            <a:r>
              <a:rPr lang="ar-SY" b="1" dirty="0" err="1">
                <a:solidFill>
                  <a:srgbClr val="FF0000"/>
                </a:solidFill>
              </a:rPr>
              <a:t>احساسات</a:t>
            </a:r>
            <a:endParaRPr lang="ar-SY" b="1" dirty="0">
              <a:solidFill>
                <a:srgbClr val="FF0000"/>
              </a:solidFill>
            </a:endParaRPr>
          </a:p>
          <a:p>
            <a:r>
              <a:rPr lang="ar-SY" b="1" dirty="0">
                <a:solidFill>
                  <a:srgbClr val="FF0000"/>
                </a:solidFill>
              </a:rPr>
              <a:t>غير طبيعية.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85852" y="3143248"/>
            <a:ext cx="7143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٣. يجب تمييز نوع النوبة </a:t>
            </a:r>
            <a:r>
              <a:rPr lang="ar-SY" b="1" dirty="0" err="1"/>
              <a:t>الاختلاجية</a:t>
            </a:r>
            <a:r>
              <a:rPr lang="ar-SY" b="1" dirty="0"/>
              <a:t> بشكل صحيح لأن المعالجة تختلف حسب </a:t>
            </a:r>
            <a:r>
              <a:rPr lang="ar-SY" b="1" dirty="0" smtClean="0"/>
              <a:t>نوع النوبة</a:t>
            </a:r>
            <a:r>
              <a:rPr lang="ar-SY" b="1" dirty="0"/>
              <a:t>.</a:t>
            </a:r>
          </a:p>
          <a:p>
            <a:r>
              <a:rPr lang="ar-SY" b="1" dirty="0"/>
              <a:t>٤. تصنيف </a:t>
            </a:r>
            <a:r>
              <a:rPr lang="ar-SY" b="1" dirty="0" err="1" smtClean="0"/>
              <a:t>النوب</a:t>
            </a:r>
            <a:r>
              <a:rPr lang="ar-SY" b="1" dirty="0" smtClean="0"/>
              <a:t> : </a:t>
            </a:r>
            <a:r>
              <a:rPr lang="ar-SY" b="1" dirty="0"/>
              <a:t>تصنف </a:t>
            </a:r>
            <a:r>
              <a:rPr lang="ar-SY" b="1" dirty="0" err="1"/>
              <a:t>النوب</a:t>
            </a:r>
            <a:r>
              <a:rPr lang="ar-SY" b="1" dirty="0"/>
              <a:t> كما ذكرنا </a:t>
            </a:r>
            <a:r>
              <a:rPr lang="ar-SY" b="1" dirty="0" smtClean="0"/>
              <a:t>إلى  </a:t>
            </a:r>
            <a:r>
              <a:rPr lang="ar-SY" b="1" dirty="0" err="1"/>
              <a:t>نوب</a:t>
            </a:r>
            <a:r>
              <a:rPr lang="ar-SY" b="1" dirty="0"/>
              <a:t> جزئية </a:t>
            </a:r>
            <a:r>
              <a:rPr lang="ar-SY" b="1" dirty="0" smtClean="0"/>
              <a:t> </a:t>
            </a:r>
            <a:r>
              <a:rPr lang="ar-SY" b="1" dirty="0" err="1" smtClean="0"/>
              <a:t>ونوب</a:t>
            </a:r>
            <a:r>
              <a:rPr lang="ar-SY" b="1" dirty="0" smtClean="0"/>
              <a:t> معممة </a:t>
            </a:r>
            <a:endParaRPr lang="ar-S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1000108"/>
            <a:ext cx="7286676" cy="350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>
                <a:solidFill>
                  <a:srgbClr val="FF0000"/>
                </a:solidFill>
              </a:rPr>
              <a:t>(أ) </a:t>
            </a:r>
            <a:r>
              <a:rPr lang="ar-SY" b="1" dirty="0" err="1">
                <a:solidFill>
                  <a:srgbClr val="FF0000"/>
                </a:solidFill>
              </a:rPr>
              <a:t>النوب</a:t>
            </a:r>
            <a:r>
              <a:rPr lang="ar-SY" b="1" dirty="0">
                <a:solidFill>
                  <a:srgbClr val="FF0000"/>
                </a:solidFill>
              </a:rPr>
              <a:t> الجزئية وقد </a:t>
            </a:r>
            <a:r>
              <a:rPr lang="ar-SY" b="1" dirty="0" smtClean="0">
                <a:solidFill>
                  <a:srgbClr val="FF0000"/>
                </a:solidFill>
              </a:rPr>
              <a:t>تكون :</a:t>
            </a:r>
            <a:endParaRPr lang="ar-SY" b="1" dirty="0">
              <a:solidFill>
                <a:srgbClr val="FF0000"/>
              </a:solidFill>
            </a:endParaRPr>
          </a:p>
          <a:p>
            <a:r>
              <a:rPr lang="ar-SY" b="1" dirty="0"/>
              <a:t>١</a:t>
            </a:r>
            <a:r>
              <a:rPr lang="ar-SY" b="1" dirty="0">
                <a:solidFill>
                  <a:srgbClr val="0070C0"/>
                </a:solidFill>
              </a:rPr>
              <a:t>) </a:t>
            </a:r>
            <a:r>
              <a:rPr lang="ar-SY" b="1" dirty="0" err="1">
                <a:solidFill>
                  <a:srgbClr val="0070C0"/>
                </a:solidFill>
              </a:rPr>
              <a:t>نوب</a:t>
            </a:r>
            <a:r>
              <a:rPr lang="ar-SY" b="1" dirty="0">
                <a:solidFill>
                  <a:srgbClr val="0070C0"/>
                </a:solidFill>
              </a:rPr>
              <a:t> جزئية </a:t>
            </a:r>
            <a:r>
              <a:rPr lang="ar-SY" b="1" dirty="0" smtClean="0">
                <a:solidFill>
                  <a:srgbClr val="0070C0"/>
                </a:solidFill>
              </a:rPr>
              <a:t>بسيطة : </a:t>
            </a:r>
            <a:r>
              <a:rPr lang="ar-SY" b="1" dirty="0" err="1">
                <a:solidFill>
                  <a:srgbClr val="0070C0"/>
                </a:solidFill>
              </a:rPr>
              <a:t>لايحدث</a:t>
            </a:r>
            <a:r>
              <a:rPr lang="ar-SY" b="1" dirty="0">
                <a:solidFill>
                  <a:srgbClr val="0070C0"/>
                </a:solidFill>
              </a:rPr>
              <a:t> فيها فقد </a:t>
            </a:r>
            <a:r>
              <a:rPr lang="ar-SY" b="1" dirty="0" smtClean="0">
                <a:solidFill>
                  <a:srgbClr val="0070C0"/>
                </a:solidFill>
              </a:rPr>
              <a:t>للوعي</a:t>
            </a:r>
            <a:endParaRPr lang="ar-SY" b="1" dirty="0">
              <a:solidFill>
                <a:srgbClr val="0070C0"/>
              </a:solidFill>
            </a:endParaRPr>
          </a:p>
          <a:p>
            <a:r>
              <a:rPr lang="ar-SY" b="1" dirty="0"/>
              <a:t>٢</a:t>
            </a:r>
            <a:r>
              <a:rPr lang="ar-SY" b="1" dirty="0">
                <a:solidFill>
                  <a:srgbClr val="0070C0"/>
                </a:solidFill>
              </a:rPr>
              <a:t>) </a:t>
            </a:r>
            <a:r>
              <a:rPr lang="ar-SY" b="1" dirty="0" err="1">
                <a:solidFill>
                  <a:srgbClr val="0070C0"/>
                </a:solidFill>
              </a:rPr>
              <a:t>نوب</a:t>
            </a:r>
            <a:r>
              <a:rPr lang="ar-SY" b="1" dirty="0">
                <a:solidFill>
                  <a:srgbClr val="0070C0"/>
                </a:solidFill>
              </a:rPr>
              <a:t> جزئية </a:t>
            </a:r>
            <a:r>
              <a:rPr lang="ar-SY" b="1" dirty="0" smtClean="0">
                <a:solidFill>
                  <a:srgbClr val="0070C0"/>
                </a:solidFill>
              </a:rPr>
              <a:t>معقدة : </a:t>
            </a:r>
            <a:r>
              <a:rPr lang="ar-SY" b="1" dirty="0">
                <a:solidFill>
                  <a:srgbClr val="0070C0"/>
                </a:solidFill>
              </a:rPr>
              <a:t>يحدث فيها فقد </a:t>
            </a:r>
            <a:r>
              <a:rPr lang="ar-SY" b="1" dirty="0" smtClean="0">
                <a:solidFill>
                  <a:srgbClr val="0070C0"/>
                </a:solidFill>
              </a:rPr>
              <a:t>للوعي</a:t>
            </a:r>
            <a:endParaRPr lang="ar-SY" b="1" dirty="0">
              <a:solidFill>
                <a:srgbClr val="0070C0"/>
              </a:solidFill>
            </a:endParaRPr>
          </a:p>
          <a:p>
            <a:r>
              <a:rPr lang="ar-SY" b="1" dirty="0">
                <a:solidFill>
                  <a:srgbClr val="FF0000"/>
                </a:solidFill>
              </a:rPr>
              <a:t>(ب) </a:t>
            </a:r>
            <a:r>
              <a:rPr lang="ar-SY" b="1" dirty="0" err="1">
                <a:solidFill>
                  <a:srgbClr val="FF0000"/>
                </a:solidFill>
              </a:rPr>
              <a:t>النوب</a:t>
            </a:r>
            <a:r>
              <a:rPr lang="ar-SY" b="1" dirty="0">
                <a:solidFill>
                  <a:srgbClr val="FF0000"/>
                </a:solidFill>
              </a:rPr>
              <a:t> المعممة وقد </a:t>
            </a:r>
            <a:r>
              <a:rPr lang="ar-SY" b="1" dirty="0" smtClean="0">
                <a:solidFill>
                  <a:srgbClr val="FF0000"/>
                </a:solidFill>
              </a:rPr>
              <a:t>تكون 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)   </a:t>
            </a:r>
            <a:r>
              <a:rPr lang="ar-SY" sz="2000" b="1" dirty="0" err="1" smtClean="0">
                <a:solidFill>
                  <a:srgbClr val="00B050"/>
                </a:solidFill>
              </a:rPr>
              <a:t>نوب</a:t>
            </a:r>
            <a:r>
              <a:rPr lang="ar-SY" sz="2000" b="1" dirty="0" smtClean="0">
                <a:solidFill>
                  <a:srgbClr val="00B050"/>
                </a:solidFill>
              </a:rPr>
              <a:t> توترية – </a:t>
            </a:r>
            <a:r>
              <a:rPr lang="ar-SY" sz="2000" b="1" dirty="0" err="1" smtClean="0">
                <a:solidFill>
                  <a:srgbClr val="00B050"/>
                </a:solidFill>
              </a:rPr>
              <a:t>رمعية</a:t>
            </a:r>
            <a:r>
              <a:rPr lang="ar-SY" sz="2000" b="1" dirty="0" smtClean="0">
                <a:solidFill>
                  <a:srgbClr val="00B050"/>
                </a:solidFill>
              </a:rPr>
              <a:t> )</a:t>
            </a:r>
            <a:endParaRPr lang="ar-SY" sz="2000" b="1" dirty="0">
              <a:solidFill>
                <a:srgbClr val="00B050"/>
              </a:solidFill>
            </a:endParaRPr>
          </a:p>
          <a:p>
            <a:r>
              <a:rPr lang="ar-SY" dirty="0" smtClean="0"/>
              <a:t>   والتي </a:t>
            </a:r>
            <a:r>
              <a:rPr lang="ar-SY" dirty="0"/>
              <a:t>تتكون كما </a:t>
            </a:r>
            <a:r>
              <a:rPr lang="ar-SY" dirty="0" err="1" smtClean="0"/>
              <a:t>يشيراسمها</a:t>
            </a:r>
            <a:r>
              <a:rPr lang="ar-SY" dirty="0" smtClean="0"/>
              <a:t> </a:t>
            </a:r>
            <a:r>
              <a:rPr lang="ar-SY" dirty="0"/>
              <a:t>من </a:t>
            </a:r>
            <a:r>
              <a:rPr lang="ar-SY" dirty="0" smtClean="0"/>
              <a:t>طورين : </a:t>
            </a:r>
            <a:r>
              <a:rPr lang="ar-SY" b="1" dirty="0">
                <a:solidFill>
                  <a:srgbClr val="0070C0"/>
                </a:solidFill>
              </a:rPr>
              <a:t>طور </a:t>
            </a:r>
            <a:r>
              <a:rPr lang="ar-SY" b="1" dirty="0" smtClean="0">
                <a:solidFill>
                  <a:srgbClr val="0070C0"/>
                </a:solidFill>
              </a:rPr>
              <a:t>توتري( </a:t>
            </a:r>
            <a:r>
              <a:rPr lang="ar-SY" b="1" dirty="0">
                <a:solidFill>
                  <a:srgbClr val="0070C0"/>
                </a:solidFill>
              </a:rPr>
              <a:t>أي تقلص عضلي مستمر </a:t>
            </a:r>
            <a:r>
              <a:rPr lang="ar-SY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ar-SY" b="1" dirty="0" smtClean="0">
                <a:solidFill>
                  <a:srgbClr val="0070C0"/>
                </a:solidFill>
              </a:rPr>
              <a:t>    </a:t>
            </a:r>
            <a:r>
              <a:rPr lang="ar-SY" b="1" dirty="0" smtClean="0">
                <a:solidFill>
                  <a:srgbClr val="7030A0"/>
                </a:solidFill>
              </a:rPr>
              <a:t>وطور </a:t>
            </a:r>
            <a:r>
              <a:rPr lang="ar-SY" b="1" dirty="0" err="1" smtClean="0">
                <a:solidFill>
                  <a:srgbClr val="7030A0"/>
                </a:solidFill>
              </a:rPr>
              <a:t>رمعي</a:t>
            </a:r>
            <a:r>
              <a:rPr lang="ar-SY" b="1" dirty="0" smtClean="0">
                <a:solidFill>
                  <a:srgbClr val="7030A0"/>
                </a:solidFill>
              </a:rPr>
              <a:t>( أي </a:t>
            </a:r>
            <a:r>
              <a:rPr lang="ar-SY" b="1" dirty="0">
                <a:solidFill>
                  <a:srgbClr val="7030A0"/>
                </a:solidFill>
              </a:rPr>
              <a:t>حركات </a:t>
            </a:r>
            <a:r>
              <a:rPr lang="ar-SY" b="1" dirty="0" err="1">
                <a:solidFill>
                  <a:srgbClr val="7030A0"/>
                </a:solidFill>
              </a:rPr>
              <a:t>نفضية</a:t>
            </a:r>
            <a:r>
              <a:rPr lang="ar-SY" b="1" dirty="0">
                <a:solidFill>
                  <a:srgbClr val="7030A0"/>
                </a:solidFill>
              </a:rPr>
              <a:t> سريعة </a:t>
            </a:r>
            <a:r>
              <a:rPr lang="ar-SY" b="1" dirty="0" smtClean="0">
                <a:solidFill>
                  <a:srgbClr val="7030A0"/>
                </a:solidFill>
              </a:rPr>
              <a:t>متناظرة 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ar-SY" sz="2000" b="1" dirty="0" smtClean="0">
                <a:solidFill>
                  <a:srgbClr val="00B050"/>
                </a:solidFill>
              </a:rPr>
              <a:t>( </a:t>
            </a:r>
            <a:r>
              <a:rPr lang="ar-SY" sz="2000" b="1" dirty="0" err="1" smtClean="0">
                <a:solidFill>
                  <a:srgbClr val="00B050"/>
                </a:solidFill>
              </a:rPr>
              <a:t>نوب</a:t>
            </a:r>
            <a:r>
              <a:rPr lang="ar-SY" sz="2000" b="1" dirty="0" smtClean="0">
                <a:solidFill>
                  <a:srgbClr val="00B050"/>
                </a:solidFill>
              </a:rPr>
              <a:t> الغياب )</a:t>
            </a:r>
            <a:endParaRPr lang="ar-SY" dirty="0">
              <a:solidFill>
                <a:srgbClr val="00B050"/>
              </a:solidFill>
            </a:endParaRPr>
          </a:p>
          <a:p>
            <a:r>
              <a:rPr lang="ar-SY" dirty="0" smtClean="0"/>
              <a:t>    </a:t>
            </a:r>
            <a:r>
              <a:rPr lang="ar-SY" b="1" dirty="0" smtClean="0"/>
              <a:t>تتميز </a:t>
            </a:r>
            <a:r>
              <a:rPr lang="ar-SY" b="1" dirty="0" err="1"/>
              <a:t>بتبدلات</a:t>
            </a:r>
            <a:r>
              <a:rPr lang="ar-SY" b="1" dirty="0"/>
              <a:t> مفاجئة في الوعي </a:t>
            </a:r>
            <a:r>
              <a:rPr lang="ar-SY" b="1" dirty="0" smtClean="0"/>
              <a:t>تدوم</a:t>
            </a:r>
            <a:r>
              <a:rPr lang="ar-SY" b="1" dirty="0"/>
              <a:t> </a:t>
            </a:r>
            <a:r>
              <a:rPr lang="ar-SY" b="1" dirty="0" smtClean="0"/>
              <a:t>فقط </a:t>
            </a:r>
            <a:r>
              <a:rPr lang="ar-SY" b="1" dirty="0"/>
              <a:t>لبضع </a:t>
            </a:r>
            <a:r>
              <a:rPr lang="ar-SY" b="1" dirty="0" smtClean="0"/>
              <a:t>ثواني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)  </a:t>
            </a:r>
            <a:r>
              <a:rPr lang="ar-SY" sz="2000" b="1" dirty="0" err="1" smtClean="0">
                <a:solidFill>
                  <a:srgbClr val="00B050"/>
                </a:solidFill>
              </a:rPr>
              <a:t>النوب</a:t>
            </a:r>
            <a:r>
              <a:rPr lang="ar-SY" sz="2000" b="1" dirty="0" smtClean="0">
                <a:solidFill>
                  <a:srgbClr val="00B050"/>
                </a:solidFill>
              </a:rPr>
              <a:t> </a:t>
            </a:r>
            <a:r>
              <a:rPr lang="ar-SY" sz="2000" b="1" dirty="0" err="1" smtClean="0">
                <a:solidFill>
                  <a:srgbClr val="00B050"/>
                </a:solidFill>
              </a:rPr>
              <a:t>الرمعية</a:t>
            </a:r>
            <a:r>
              <a:rPr lang="ar-SY" sz="2000" b="1" dirty="0" smtClean="0">
                <a:solidFill>
                  <a:srgbClr val="00B050"/>
                </a:solidFill>
              </a:rPr>
              <a:t> العضلية )</a:t>
            </a:r>
            <a:endParaRPr lang="ar-SY" sz="2000" dirty="0">
              <a:solidFill>
                <a:srgbClr val="00B050"/>
              </a:solidFill>
            </a:endParaRPr>
          </a:p>
          <a:p>
            <a:r>
              <a:rPr lang="ar-SY" dirty="0" smtClean="0"/>
              <a:t>   </a:t>
            </a:r>
            <a:r>
              <a:rPr lang="ar-SY" b="1" dirty="0" smtClean="0"/>
              <a:t>تتميز </a:t>
            </a:r>
            <a:r>
              <a:rPr lang="ar-SY" b="1" dirty="0"/>
              <a:t>بنوبات </a:t>
            </a:r>
            <a:r>
              <a:rPr lang="ar-SY" b="1" dirty="0" smtClean="0"/>
              <a:t>قصيرة</a:t>
            </a:r>
            <a:r>
              <a:rPr lang="ar-SY" b="1" dirty="0"/>
              <a:t> </a:t>
            </a:r>
            <a:r>
              <a:rPr lang="ar-SY" b="1" dirty="0" smtClean="0"/>
              <a:t>من </a:t>
            </a:r>
            <a:r>
              <a:rPr lang="ar-SY" b="1" dirty="0"/>
              <a:t>التقلصات </a:t>
            </a:r>
            <a:r>
              <a:rPr lang="ar-SY" b="1" dirty="0" smtClean="0"/>
              <a:t>العضلية</a:t>
            </a:r>
          </a:p>
          <a:p>
            <a:endParaRPr lang="ar-S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0100" y="1000108"/>
            <a:ext cx="7072330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ar-SY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)  </a:t>
            </a:r>
            <a:r>
              <a:rPr lang="ar-SY" sz="2000" b="1" dirty="0" smtClean="0">
                <a:solidFill>
                  <a:srgbClr val="00B050"/>
                </a:solidFill>
              </a:rPr>
              <a:t>النوبة الحُموية )</a:t>
            </a:r>
            <a:endParaRPr lang="ar-SY" sz="2000" dirty="0" smtClean="0">
              <a:solidFill>
                <a:srgbClr val="00B050"/>
              </a:solidFill>
            </a:endParaRPr>
          </a:p>
          <a:p>
            <a:r>
              <a:rPr lang="ar-SY" dirty="0" smtClean="0"/>
              <a:t>   </a:t>
            </a:r>
            <a:r>
              <a:rPr lang="ar-SY" b="1" dirty="0" smtClean="0"/>
              <a:t>قد </a:t>
            </a:r>
            <a:r>
              <a:rPr lang="ar-SY" b="1" dirty="0"/>
              <a:t>تحدث عند الأطفال المصابين </a:t>
            </a:r>
            <a:r>
              <a:rPr lang="en-US" b="1" dirty="0" smtClean="0"/>
              <a:t> </a:t>
            </a:r>
            <a:r>
              <a:rPr lang="ar-SY" b="1" dirty="0" smtClean="0"/>
              <a:t>بحمى </a:t>
            </a:r>
            <a:r>
              <a:rPr lang="ar-SY" b="1" dirty="0"/>
              <a:t>شديدة مهما كان سببها وتكون من النوع </a:t>
            </a:r>
            <a:r>
              <a:rPr lang="ar-SY" b="1" dirty="0" smtClean="0"/>
              <a:t>التوتري</a:t>
            </a:r>
          </a:p>
          <a:p>
            <a:r>
              <a:rPr lang="ar-SY" b="1" dirty="0" smtClean="0"/>
              <a:t>      </a:t>
            </a:r>
            <a:r>
              <a:rPr lang="ar-SY" b="1" dirty="0" err="1" smtClean="0"/>
              <a:t>الرمعي</a:t>
            </a:r>
            <a:r>
              <a:rPr lang="ar-SY" b="1" dirty="0" smtClean="0"/>
              <a:t> وتدوم لفترة </a:t>
            </a:r>
            <a:r>
              <a:rPr lang="ar-SY" b="1" dirty="0"/>
              <a:t>قصيرة. ليس من الضروري أن يكون الطفل الذي تظهر لديه هذه</a:t>
            </a:r>
          </a:p>
          <a:p>
            <a:r>
              <a:rPr lang="ar-SY" b="1" dirty="0" smtClean="0"/>
              <a:t>      </a:t>
            </a:r>
            <a:r>
              <a:rPr lang="ar-SY" b="1" dirty="0" err="1" smtClean="0"/>
              <a:t>النوب</a:t>
            </a:r>
            <a:r>
              <a:rPr lang="ar-SY" b="1" dirty="0" smtClean="0"/>
              <a:t> </a:t>
            </a:r>
            <a:r>
              <a:rPr lang="ar-SY" b="1" dirty="0"/>
              <a:t>أن يكون مصاباً بالصرع.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00100" y="2500306"/>
            <a:ext cx="707236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ar-SY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) </a:t>
            </a:r>
            <a:r>
              <a:rPr lang="ar-SY" sz="2000" b="1" dirty="0" smtClean="0">
                <a:solidFill>
                  <a:srgbClr val="00B050"/>
                </a:solidFill>
              </a:rPr>
              <a:t>الحالة </a:t>
            </a:r>
            <a:r>
              <a:rPr lang="ar-SY" sz="2000" b="1" dirty="0" err="1" smtClean="0">
                <a:solidFill>
                  <a:srgbClr val="00B050"/>
                </a:solidFill>
              </a:rPr>
              <a:t>الصرعية</a:t>
            </a:r>
            <a:r>
              <a:rPr lang="ar-SY" sz="2000" b="1" dirty="0" smtClean="0">
                <a:solidFill>
                  <a:srgbClr val="00B050"/>
                </a:solidFill>
              </a:rPr>
              <a:t> )</a:t>
            </a:r>
            <a:endParaRPr lang="ar-SY" sz="2000" dirty="0" smtClean="0">
              <a:solidFill>
                <a:srgbClr val="00B050"/>
              </a:solidFill>
            </a:endParaRPr>
          </a:p>
          <a:p>
            <a:r>
              <a:rPr lang="ar-SY" dirty="0" smtClean="0"/>
              <a:t>  </a:t>
            </a:r>
            <a:r>
              <a:rPr lang="ar-SY" b="1" dirty="0" smtClean="0"/>
              <a:t>في </a:t>
            </a:r>
            <a:r>
              <a:rPr lang="ar-SY" b="1" dirty="0"/>
              <a:t>الحالة </a:t>
            </a:r>
            <a:r>
              <a:rPr lang="ar-SY" b="1" dirty="0" err="1"/>
              <a:t>الصرعية</a:t>
            </a:r>
            <a:r>
              <a:rPr lang="ar-SY" b="1" dirty="0"/>
              <a:t> </a:t>
            </a:r>
            <a:r>
              <a:rPr lang="ar-SY" b="1" dirty="0" smtClean="0"/>
              <a:t>تنكس </a:t>
            </a:r>
            <a:r>
              <a:rPr lang="ar-SY" b="1" dirty="0" err="1" smtClean="0"/>
              <a:t>النوب</a:t>
            </a:r>
            <a:r>
              <a:rPr lang="ar-SY" b="1" dirty="0" smtClean="0"/>
              <a:t> </a:t>
            </a:r>
            <a:r>
              <a:rPr lang="ar-SY" b="1" dirty="0"/>
              <a:t>مرتين أو أكثر دون أن يستعيد المريض وعيه بشكل </a:t>
            </a:r>
            <a:r>
              <a:rPr lang="ar-SY" b="1" dirty="0" smtClean="0"/>
              <a:t>كامل</a:t>
            </a:r>
          </a:p>
          <a:p>
            <a:r>
              <a:rPr lang="ar-SY" b="1" dirty="0" smtClean="0"/>
              <a:t>     بين </a:t>
            </a:r>
            <a:r>
              <a:rPr lang="ar-SY" b="1" dirty="0" err="1" smtClean="0"/>
              <a:t>النوب</a:t>
            </a:r>
            <a:r>
              <a:rPr lang="ar-SY" b="1" dirty="0" smtClean="0"/>
              <a:t> </a:t>
            </a:r>
            <a:r>
              <a:rPr lang="ar-SY" b="1" dirty="0"/>
              <a:t>وهذه الحالة مهددة للحياة وتتطلب تدبيراً </a:t>
            </a:r>
            <a:r>
              <a:rPr lang="ar-SY" b="1" dirty="0" err="1"/>
              <a:t>إسعافياً</a:t>
            </a:r>
            <a:r>
              <a:rPr lang="ar-SY" b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28662" y="1428736"/>
            <a:ext cx="750099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 err="1" smtClean="0"/>
              <a:t>الية</a:t>
            </a:r>
            <a:r>
              <a:rPr lang="ar-SY" b="1" dirty="0" smtClean="0"/>
              <a:t> تأثير أدوية الصرع :</a:t>
            </a:r>
            <a:endParaRPr lang="ar-SY" b="1" dirty="0"/>
          </a:p>
          <a:p>
            <a:r>
              <a:rPr lang="ar-SY" b="1" dirty="0"/>
              <a:t>توجد آليات فعل مختلفة للأدوية المضادة للصرع والتي تهدف إلى كبت </a:t>
            </a:r>
            <a:r>
              <a:rPr lang="ar-SY" b="1" dirty="0" smtClean="0"/>
              <a:t>التفريغ الكهربي الشاذ في</a:t>
            </a:r>
            <a:endParaRPr lang="ar-SY" b="1" dirty="0"/>
          </a:p>
          <a:p>
            <a:r>
              <a:rPr lang="ar-SY" b="1" dirty="0"/>
              <a:t>الدماغ ونذكر </a:t>
            </a:r>
            <a:r>
              <a:rPr lang="ar-SY" b="1" dirty="0" smtClean="0"/>
              <a:t>منها :</a:t>
            </a:r>
            <a:endParaRPr lang="ar-SY" b="1" dirty="0"/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ar-SY" b="1" dirty="0" err="1" smtClean="0">
                <a:solidFill>
                  <a:srgbClr val="00B050"/>
                </a:solidFill>
              </a:rPr>
              <a:t>إحصار</a:t>
            </a: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ar-SY" b="1" dirty="0">
                <a:solidFill>
                  <a:srgbClr val="00B050"/>
                </a:solidFill>
              </a:rPr>
              <a:t>قنوات الصوديوم أو </a:t>
            </a:r>
            <a:r>
              <a:rPr lang="ar-SY" b="1" dirty="0" smtClean="0">
                <a:solidFill>
                  <a:srgbClr val="00B050"/>
                </a:solidFill>
              </a:rPr>
              <a:t>الكالسيوم</a:t>
            </a:r>
            <a:endParaRPr lang="ar-SY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70C0"/>
                </a:solidFill>
              </a:rPr>
              <a:t> تعزيز </a:t>
            </a:r>
            <a:r>
              <a:rPr lang="ar-SY" b="1" dirty="0">
                <a:solidFill>
                  <a:srgbClr val="0070C0"/>
                </a:solidFill>
              </a:rPr>
              <a:t>تأثير الناقل العصبي </a:t>
            </a:r>
            <a:r>
              <a:rPr lang="ar-SY" b="1" dirty="0" smtClean="0">
                <a:solidFill>
                  <a:srgbClr val="0070C0"/>
                </a:solidFill>
              </a:rPr>
              <a:t>المثبط ( </a:t>
            </a:r>
            <a:r>
              <a:rPr lang="ar-SY" b="1" dirty="0" err="1" smtClean="0">
                <a:solidFill>
                  <a:srgbClr val="0070C0"/>
                </a:solidFill>
              </a:rPr>
              <a:t>الغابا</a:t>
            </a:r>
            <a:r>
              <a:rPr lang="ar-SY" b="1" dirty="0" smtClean="0">
                <a:solidFill>
                  <a:srgbClr val="0070C0"/>
                </a:solidFill>
              </a:rPr>
              <a:t> )</a:t>
            </a:r>
            <a:endParaRPr lang="ar-SY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0000"/>
                </a:solidFill>
              </a:rPr>
              <a:t> تثبيط </a:t>
            </a:r>
            <a:r>
              <a:rPr lang="ar-SY" b="1" dirty="0">
                <a:solidFill>
                  <a:srgbClr val="FF0000"/>
                </a:solidFill>
              </a:rPr>
              <a:t>تأثير الناقل العصبي </a:t>
            </a:r>
            <a:r>
              <a:rPr lang="ar-SY" b="1" dirty="0" smtClean="0">
                <a:solidFill>
                  <a:srgbClr val="FF0000"/>
                </a:solidFill>
              </a:rPr>
              <a:t>المنبه ( </a:t>
            </a:r>
            <a:r>
              <a:rPr lang="ar-SY" b="1" dirty="0" err="1" smtClean="0">
                <a:solidFill>
                  <a:srgbClr val="FF0000"/>
                </a:solidFill>
              </a:rPr>
              <a:t>الغلوتامات</a:t>
            </a:r>
            <a:r>
              <a:rPr lang="ar-SY" b="1" dirty="0" smtClean="0">
                <a:solidFill>
                  <a:srgbClr val="FF0000"/>
                </a:solidFill>
              </a:rPr>
              <a:t> )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0100" y="1582341"/>
            <a:ext cx="6715172" cy="2989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sz="2000" b="1" dirty="0" err="1" smtClean="0"/>
              <a:t>الادوية</a:t>
            </a:r>
            <a:r>
              <a:rPr lang="ar-SY" sz="2000" b="1" dirty="0" smtClean="0"/>
              <a:t> </a:t>
            </a:r>
            <a:r>
              <a:rPr lang="ar-SY" sz="2000" b="1" dirty="0" err="1" smtClean="0"/>
              <a:t>الاكثر</a:t>
            </a:r>
            <a:r>
              <a:rPr lang="ar-SY" sz="2000" b="1" dirty="0" smtClean="0"/>
              <a:t> استعمالا 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١. </a:t>
            </a:r>
            <a:r>
              <a:rPr lang="ar-SY" sz="2000" b="1" dirty="0" err="1" smtClean="0">
                <a:solidFill>
                  <a:srgbClr val="FF0000"/>
                </a:solidFill>
              </a:rPr>
              <a:t>البنزوديازيبينات</a:t>
            </a:r>
            <a:r>
              <a:rPr lang="ar-SY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benzodiazepines</a:t>
            </a:r>
            <a:r>
              <a:rPr lang="ar-SY" sz="2000" b="1" dirty="0" smtClean="0">
                <a:solidFill>
                  <a:srgbClr val="FF0000"/>
                </a:solidFill>
              </a:rPr>
              <a:t> </a:t>
            </a:r>
            <a:endParaRPr lang="ar-SY" sz="2000" b="1" dirty="0">
              <a:solidFill>
                <a:srgbClr val="FF0000"/>
              </a:solidFill>
            </a:endParaRPr>
          </a:p>
          <a:p>
            <a:r>
              <a:rPr lang="ar-SY" dirty="0" smtClean="0"/>
              <a:t>    </a:t>
            </a:r>
            <a:r>
              <a:rPr lang="ar-SY" b="1" dirty="0" smtClean="0"/>
              <a:t>أهمها </a:t>
            </a:r>
            <a:r>
              <a:rPr lang="ar-SY" b="1" dirty="0" err="1"/>
              <a:t>الديازيبام</a:t>
            </a:r>
            <a:r>
              <a:rPr lang="ar-SY" b="1" dirty="0"/>
              <a:t> </a:t>
            </a:r>
            <a:r>
              <a:rPr lang="en-US" b="1" dirty="0" smtClean="0"/>
              <a:t> diazepam </a:t>
            </a:r>
            <a:r>
              <a:rPr lang="ar-SY" b="1" dirty="0" smtClean="0"/>
              <a:t>: وهي تعزز تأثير الناقل العصبي المثبط </a:t>
            </a:r>
            <a:r>
              <a:rPr lang="ar-SY" b="1" dirty="0" err="1" smtClean="0"/>
              <a:t>ال</a:t>
            </a:r>
            <a:r>
              <a:rPr lang="ar-SY" b="1" dirty="0" smtClean="0"/>
              <a:t> </a:t>
            </a:r>
            <a:r>
              <a:rPr lang="en-US" b="1" dirty="0" smtClean="0"/>
              <a:t>GABA </a:t>
            </a:r>
            <a:endParaRPr lang="ar-SY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٢. </a:t>
            </a:r>
            <a:r>
              <a:rPr lang="ar-SY" b="1" dirty="0" err="1" smtClean="0">
                <a:solidFill>
                  <a:srgbClr val="FF0000"/>
                </a:solidFill>
              </a:rPr>
              <a:t>الباربيتورات</a:t>
            </a:r>
            <a:r>
              <a:rPr lang="en-US" b="1" dirty="0" smtClean="0">
                <a:solidFill>
                  <a:srgbClr val="FF0000"/>
                </a:solidFill>
              </a:rPr>
              <a:t> barbiturates    </a:t>
            </a:r>
            <a:endParaRPr lang="ar-SY" dirty="0" smtClean="0">
              <a:solidFill>
                <a:srgbClr val="FF0000"/>
              </a:solidFill>
            </a:endParaRPr>
          </a:p>
          <a:p>
            <a:r>
              <a:rPr lang="ar-SY" dirty="0" smtClean="0"/>
              <a:t>    </a:t>
            </a:r>
            <a:r>
              <a:rPr lang="ar-SY" b="1" dirty="0" smtClean="0"/>
              <a:t>وأهمها </a:t>
            </a:r>
            <a:r>
              <a:rPr lang="ar-SY" b="1" dirty="0" err="1"/>
              <a:t>الفينوباربيتال</a:t>
            </a:r>
            <a:r>
              <a:rPr lang="ar-SY" b="1" dirty="0"/>
              <a:t> الذي يعزز تأثير </a:t>
            </a:r>
            <a:r>
              <a:rPr lang="ar-SY" b="1" dirty="0" smtClean="0"/>
              <a:t>الناقل العصبي المثبط </a:t>
            </a:r>
            <a:r>
              <a:rPr lang="ar-SY" b="1" dirty="0" err="1" smtClean="0"/>
              <a:t>ال</a:t>
            </a:r>
            <a:r>
              <a:rPr lang="ar-SY" b="1" dirty="0" smtClean="0"/>
              <a:t> </a:t>
            </a:r>
            <a:r>
              <a:rPr lang="en-US" b="1" dirty="0" smtClean="0"/>
              <a:t>GABA</a:t>
            </a:r>
            <a:endParaRPr lang="ar-SY" b="1" dirty="0"/>
          </a:p>
          <a:p>
            <a:r>
              <a:rPr lang="ar-SY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٣. </a:t>
            </a:r>
            <a:r>
              <a:rPr lang="ar-SY" b="1" dirty="0" err="1" smtClean="0">
                <a:solidFill>
                  <a:srgbClr val="FF0000"/>
                </a:solidFill>
              </a:rPr>
              <a:t>فنيتوين</a:t>
            </a:r>
            <a:r>
              <a:rPr lang="ar-SY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phenytoin</a:t>
            </a:r>
            <a:endParaRPr lang="ar-SY" dirty="0">
              <a:solidFill>
                <a:srgbClr val="FF0000"/>
              </a:solidFill>
            </a:endParaRPr>
          </a:p>
          <a:p>
            <a:r>
              <a:rPr lang="ar-SY" dirty="0" smtClean="0"/>
              <a:t>    </a:t>
            </a:r>
            <a:r>
              <a:rPr lang="ar-SY" b="1" dirty="0" smtClean="0"/>
              <a:t>يقوم </a:t>
            </a:r>
            <a:r>
              <a:rPr lang="ar-SY" b="1" dirty="0" err="1" smtClean="0"/>
              <a:t>بإحصار</a:t>
            </a:r>
            <a:r>
              <a:rPr lang="ar-SY" b="1" dirty="0" smtClean="0"/>
              <a:t> </a:t>
            </a:r>
            <a:r>
              <a:rPr lang="ar-SY" b="1" dirty="0"/>
              <a:t>قنوات الصوديوم </a:t>
            </a:r>
            <a:r>
              <a:rPr lang="ar-SY" b="1" dirty="0" smtClean="0"/>
              <a:t>وهو </a:t>
            </a:r>
            <a:r>
              <a:rPr lang="ar-SY" b="1" dirty="0"/>
              <a:t>فعال في معالجة </a:t>
            </a:r>
            <a:r>
              <a:rPr lang="ar-SY" b="1" dirty="0" smtClean="0"/>
              <a:t>:</a:t>
            </a:r>
            <a:endParaRPr lang="ar-SY" b="1" dirty="0"/>
          </a:p>
          <a:p>
            <a:r>
              <a:rPr lang="ar-SY" b="1" dirty="0" err="1"/>
              <a:t>النوب</a:t>
            </a:r>
            <a:r>
              <a:rPr lang="ar-SY" b="1" dirty="0"/>
              <a:t> الجزئية </a:t>
            </a:r>
            <a:r>
              <a:rPr lang="ar-SY" b="1" dirty="0" err="1"/>
              <a:t>والنوب</a:t>
            </a:r>
            <a:r>
              <a:rPr lang="ar-SY" b="1" dirty="0"/>
              <a:t> المعممة التوترية_ </a:t>
            </a:r>
            <a:r>
              <a:rPr lang="ar-SY" b="1" dirty="0" err="1"/>
              <a:t>الرممية</a:t>
            </a:r>
            <a:r>
              <a:rPr lang="ar-SY" b="1" dirty="0"/>
              <a:t> والحالة </a:t>
            </a:r>
            <a:r>
              <a:rPr lang="ar-SY" b="1" dirty="0" err="1"/>
              <a:t>الصرعية</a:t>
            </a:r>
            <a:r>
              <a:rPr lang="ar-SY" b="1" dirty="0" smtClean="0"/>
              <a:t>.</a:t>
            </a:r>
          </a:p>
          <a:p>
            <a:r>
              <a:rPr lang="ar-SY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pregabalin</a:t>
            </a:r>
            <a:endParaRPr lang="ar-SY" dirty="0">
              <a:solidFill>
                <a:srgbClr val="FF0000"/>
              </a:solidFill>
            </a:endParaRPr>
          </a:p>
          <a:p>
            <a:r>
              <a:rPr lang="ar-SY" dirty="0"/>
              <a:t>يثبط تحرر الناقل العصبي </a:t>
            </a:r>
            <a:r>
              <a:rPr lang="ar-SY" dirty="0" smtClean="0"/>
              <a:t>المنبه ( </a:t>
            </a:r>
            <a:r>
              <a:rPr lang="ar-SY" dirty="0" err="1" smtClean="0"/>
              <a:t>الغلوتامات</a:t>
            </a:r>
            <a:r>
              <a:rPr lang="ar-SY" dirty="0" smtClean="0"/>
              <a:t> )</a:t>
            </a:r>
            <a:endParaRPr lang="ar-S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72264" y="714356"/>
            <a:ext cx="20002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sz="2000" b="1" dirty="0" smtClean="0"/>
              <a:t>العملية التمريضية :</a:t>
            </a:r>
            <a:endParaRPr lang="ar-SY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642910" y="1214422"/>
            <a:ext cx="792961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r-SY" b="1" dirty="0" smtClean="0"/>
              <a:t>يجب تثقيف المريض حول إجراءات السلامة وضرورة تجنب قيادة السيارة حتى </a:t>
            </a:r>
            <a:r>
              <a:rPr lang="ar-SY" dirty="0" smtClean="0"/>
              <a:t>تثبت فعالية </a:t>
            </a:r>
          </a:p>
          <a:p>
            <a:pPr marL="342900" indent="-342900"/>
            <a:r>
              <a:rPr lang="ar-SY" dirty="0" smtClean="0"/>
              <a:t>     المعالجة المضادة للصرع.</a:t>
            </a:r>
          </a:p>
          <a:p>
            <a:r>
              <a:rPr lang="ar-SY" b="1" dirty="0" smtClean="0"/>
              <a:t>٢. </a:t>
            </a:r>
            <a:r>
              <a:rPr lang="ar-SY" b="1" dirty="0" err="1" smtClean="0"/>
              <a:t>الإلتزام</a:t>
            </a:r>
            <a:r>
              <a:rPr lang="ar-SY" b="1" dirty="0" smtClean="0"/>
              <a:t> بالقواعد الأساسية المتعلقة بمعالجة الصرع والتي تتضمن :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عدم البدء بالمعالجة قبل وضع تشخيص واضح ومؤكد للصرع والذي يعتمد </a:t>
            </a:r>
            <a:r>
              <a:rPr lang="ar-SY" dirty="0" smtClean="0"/>
              <a:t>بشكل رئيسي على</a:t>
            </a:r>
          </a:p>
          <a:p>
            <a:r>
              <a:rPr lang="ar-SY" dirty="0" smtClean="0"/>
              <a:t>    الموجودات </a:t>
            </a:r>
            <a:r>
              <a:rPr lang="ar-SY" dirty="0" err="1" smtClean="0"/>
              <a:t>السريرية</a:t>
            </a:r>
            <a:r>
              <a:rPr lang="ar-SY" dirty="0" smtClean="0"/>
              <a:t> وليس فقط على تخطيط الدماغ الكهربي.</a:t>
            </a:r>
            <a:endParaRPr lang="ar-SY" dirty="0"/>
          </a:p>
        </p:txBody>
      </p:sp>
      <p:sp>
        <p:nvSpPr>
          <p:cNvPr id="4" name="مستطيل 3"/>
          <p:cNvSpPr/>
          <p:nvPr/>
        </p:nvSpPr>
        <p:spPr>
          <a:xfrm>
            <a:off x="642910" y="2714620"/>
            <a:ext cx="792961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/>
              <a:t>  يجب الأخذ بالاعتبار شكل </a:t>
            </a:r>
            <a:r>
              <a:rPr lang="ar-SY" b="1" dirty="0" err="1" smtClean="0"/>
              <a:t>النوب</a:t>
            </a:r>
            <a:r>
              <a:rPr lang="ar-SY" b="1" dirty="0" smtClean="0"/>
              <a:t> </a:t>
            </a:r>
            <a:r>
              <a:rPr lang="ar-SY" b="1" dirty="0" err="1" smtClean="0"/>
              <a:t>الصرعية</a:t>
            </a:r>
            <a:r>
              <a:rPr lang="ar-SY" b="1" dirty="0" smtClean="0"/>
              <a:t> خشية تفاقم بعض الأشكال </a:t>
            </a:r>
            <a:r>
              <a:rPr lang="ar-SY" dirty="0" err="1" smtClean="0"/>
              <a:t>الصرعية</a:t>
            </a:r>
            <a:r>
              <a:rPr lang="ar-SY" dirty="0" smtClean="0"/>
              <a:t> ببعض الأدوية</a:t>
            </a:r>
          </a:p>
          <a:p>
            <a:r>
              <a:rPr lang="ar-SY" dirty="0" smtClean="0"/>
              <a:t>    المضادة للصرع.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اختيار الدواء المناسب للوضع </a:t>
            </a:r>
            <a:r>
              <a:rPr lang="ar-SY" b="1" dirty="0" err="1" smtClean="0"/>
              <a:t>الفيزيولوجي</a:t>
            </a:r>
            <a:r>
              <a:rPr lang="ar-SY" b="1" dirty="0" smtClean="0"/>
              <a:t> والصحي للمريض.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يتم الاعتماد في البدء على المعالجة بدواء واحد بحيث يتم البدء بمقادير </a:t>
            </a:r>
            <a:r>
              <a:rPr lang="ar-SY" dirty="0" smtClean="0"/>
              <a:t>صغيرة تزاد تدريجياً حتى</a:t>
            </a:r>
          </a:p>
          <a:p>
            <a:r>
              <a:rPr lang="ar-SY" dirty="0" smtClean="0"/>
              <a:t>    الوصول للجرعة الفعالة والتي يجب ألا </a:t>
            </a:r>
            <a:r>
              <a:rPr lang="ar-SY" dirty="0" err="1" smtClean="0"/>
              <a:t>تتجاوزالمقدار</a:t>
            </a:r>
            <a:r>
              <a:rPr lang="ar-SY" dirty="0" smtClean="0"/>
              <a:t> </a:t>
            </a:r>
            <a:r>
              <a:rPr lang="ar-SY" dirty="0" err="1" smtClean="0"/>
              <a:t>الأعظمي</a:t>
            </a:r>
            <a:r>
              <a:rPr lang="ar-SY" dirty="0" smtClean="0"/>
              <a:t> من الدواء.</a:t>
            </a:r>
            <a:endParaRPr lang="ar-S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472" y="1305342"/>
            <a:ext cx="764386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/>
              <a:t>  يفضل البعض الاعتماد على المعالجة الثنائية لأنها قد تزيد من فعالية </a:t>
            </a:r>
            <a:r>
              <a:rPr lang="ar-SY" dirty="0" smtClean="0"/>
              <a:t>المعالجة وتنقص </a:t>
            </a:r>
          </a:p>
          <a:p>
            <a:r>
              <a:rPr lang="ar-SY" dirty="0" smtClean="0"/>
              <a:t>     في الوقت نفسه الآثار الضارة.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يجب أن يخضع استعمال الأدوية المضادة للصرع عند الحامل لقواعد </a:t>
            </a:r>
            <a:r>
              <a:rPr lang="ar-SY" dirty="0" smtClean="0"/>
              <a:t>صارمة وذلك خشية</a:t>
            </a:r>
          </a:p>
          <a:p>
            <a:r>
              <a:rPr lang="ar-SY" dirty="0" smtClean="0"/>
              <a:t>     حدوث تشوه جنيني بحيث يتم اختيار دواء واحد وبأقل مقدار فعال ويضاف إلى المعالجة </a:t>
            </a:r>
            <a:r>
              <a:rPr lang="ar-SY" dirty="0" err="1" smtClean="0"/>
              <a:t>الفولات</a:t>
            </a:r>
            <a:r>
              <a:rPr lang="ar-SY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يجب الانتباه إلى التأثيرات الدوائية فيما بين الأدوية المضادة للصرع وبين </a:t>
            </a:r>
            <a:r>
              <a:rPr lang="ar-SY" dirty="0" smtClean="0"/>
              <a:t>الأدوية المضادة للصرع</a:t>
            </a:r>
          </a:p>
          <a:p>
            <a:r>
              <a:rPr lang="ar-SY" dirty="0" smtClean="0"/>
              <a:t>     والأدوية الأخرى.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/>
              <a:t>  يجب عدم إيقاف تناول الأدوية المضادة للصرع بشكل مفاجئ خشية عودة </a:t>
            </a:r>
            <a:r>
              <a:rPr lang="ar-SY" dirty="0" smtClean="0"/>
              <a:t>حدوث </a:t>
            </a:r>
            <a:r>
              <a:rPr lang="ar-SY" dirty="0" err="1" smtClean="0"/>
              <a:t>النوب</a:t>
            </a:r>
            <a:r>
              <a:rPr lang="ar-SY" dirty="0" smtClean="0"/>
              <a:t> وإنما يجب</a:t>
            </a:r>
          </a:p>
          <a:p>
            <a:r>
              <a:rPr lang="ar-SY" dirty="0" smtClean="0"/>
              <a:t>    التوقف عن تناولها تدريجياً مع المراقبة.</a:t>
            </a:r>
            <a:endParaRPr lang="ar-SY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2285992"/>
            <a:ext cx="5572164" cy="1200329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الأدوية المضادة للاكتئاب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Antidepressants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714356"/>
            <a:ext cx="81439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لمحة عامة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الاكتئاب هو حالة من الألم النفسي يتظاهر بإحساس عميق بالحزن ، واليأس ،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عدم القدرة على الاستمتاع بالفعاليات الاعتيادية واضطرابات في النوم والشهية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يعتقد بأن الاكتئاب ناجم عن خلل في وظائف بعض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النواقل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العصبية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لا يزال السبب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الإمراضي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للاكتئاب غير محدد وقد طرحت عدة فرضيات 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2214554"/>
            <a:ext cx="8143932" cy="3210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الآلية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الامراضية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للاكتئاب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يمكن القول بأن الاكتئاب يتميز بوجود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تراكيز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منخفضة في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النواقل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العصبية وحيدة الأمين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 تنظيم أعلى لمستقبلات ما بعد المشابك لوحيدات الأمين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 تنظيم أعلى لمستقبلات ما قبل المشابك والمستقبلات الذاتية الجسمية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التغصنية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التي تعمل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على تنظيم تحرر وحيدات الأمين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بما أن الاضطرابات الكيميائية الحيوية المسببة للاكتئاب متعددة، لذلك يمكن لمضادات</a:t>
            </a:r>
            <a:r>
              <a:rPr kumimoji="0" lang="ar-SY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الاكتئاب أن تؤثر بعدة آليات (لا يتوافر حتى الآن الدواء المثالي)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زيادة النقل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زيادة النقل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النورأدرنرجي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تثبيط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hp\Downloads\mechanism-of-depress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500857" cy="3214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8580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64294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428736"/>
            <a:ext cx="764386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تصنيف مضادات الاكتئاب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يمكن تمييز المجموعات الدوائية التالية :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المثبطات الانتقائية لعود التقاط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مثبطات عود التقاط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SNRIs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مضادات الاكتئاب غير النموذجية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atypical antidepressants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مضادات الاكتئاب ثلاثية الحلقة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tricyclic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antidepressants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مثبطات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المونوأمين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أوكسيداز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inhibitors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hp\Downloads\Fig-3-The-most-common-clinical-antidepressants-grouped-by-their-structure-an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786609" cy="59293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hp\Downloads\مضاد اكطتئاب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6215105" cy="5357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1071546"/>
            <a:ext cx="878687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المثبطات الانتقائية لعود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تنقص هذه الأدوية 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بشكل اصطفائي،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فتؤدي إلى زيادة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في المشابك العصبية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تمتلك هذه الأدوية ألفة تجاه الناقل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أكبر ڊ  300- 1000  مرة من الألفة تجاه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norepinephrine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تتشابه فعالية هذه الأدوية مع مضادات الاكتئاب ثلاثية الحلقة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TCA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لكنها أكثر تحملاً منها، كما أن عمر النصف الحيوي لها أطول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بعد فترة من استعمال هذه الأدوية فإن تنبيه المستقبلات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5HT1A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الذاتية المفرط ينتهي بنزع تحسس هذه المستقبلات وبالتالي زيادة جديدة في تحرر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5HT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يثبط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fluoxetine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paroxetine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السيتوكروم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P450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لذلك يجب الانتباه أثناء مشاركتهما مع العديد من الأدوية مثل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carbamazepine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phenytoine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1142984"/>
            <a:ext cx="7429552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أدوية هذه المجموعة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fluoxetine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citalopram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escitalopram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fluvoxamine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paroxetine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sertraline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تمتص هذه الأدوية بشكل جيد بعد الامتصاص الفموي ، ويبلغ عمرها النصفي   16-36 ساعة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تستقلب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الكبد وتطرح بصورة رئيسية عن طريق الكلية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857232"/>
            <a:ext cx="7715304" cy="3429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الاستعمالات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السريرية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لأدوية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حلت هذه الأدوية مكان مضادات الاكتئاب ثلاثية الحلقة ومثبطات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كخيار أول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في معالجة الاكتئاب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بسبب تأثيراتها الجانبية القليلة وكونها أمنة حتى في حال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الجرعة الزائدة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يمكن استعمالها أيضا في العديد من الاضطرابات النفسية مثل الوسواس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القسري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obssessive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-compulsive disorder         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والقلق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anxiety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ونوبات الهلع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panic disorders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يمنع مشاركة هذه المجموعة مع مثبطات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تحتاج مضادات الاكتئاب بشكل عام لمدة أسبوعين لإحداث تحسن ملحوظ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المزاج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mood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 وقد تتطلب الفائدة القصوى مدة 12 أسبوع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يجب وقف استعمال هذه الأدوية تدريجياً خشية حدوث متلازمة الفطام ، عل الرغم من أنها نادرة الحدوث مع هذه المجموعة الدوائية </a:t>
            </a:r>
            <a:endParaRPr kumimoji="0" lang="ar-S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1142984"/>
            <a:ext cx="8429684" cy="264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مثبطات 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SNRIs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يثبط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venlafaxine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duloxetine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بشكل اصطفائي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عود التقاط كلا من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فتؤدي إلى زيادة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تراكيزهما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المشابك العصبية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قد تكون هذه الأدوية فعالة في معالجة حالات الاكتئاب التي لا تستجيب لأدوية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يترافق الاكتئاب عادة مع آلام مزمنة مثل آلام الظهر والآلام العضلية وهي تستجيب بشكل جيد لأدوية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SNRIs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تفيد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SNRIs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ومضادات الاكتئاب ثلاثية الحلقة  بتثبيطهما لعود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في تخفيف الآلام من منشأ عصبي كاعتلال الأعصاب المحيطي عند مرضى السكري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تختلف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SNRIs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 مضادات الاكتئاب ثلاثية الحلقة بأنها تمتلك تأثيرات قليلة على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المستقبلات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الموسكارينية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والأدرنرجية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والهيستامينية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لذلك تكون تأثيراتها الجانبية قليلة</a:t>
            </a:r>
            <a:endParaRPr kumimoji="0" lang="ar-SY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28662" y="1500174"/>
            <a:ext cx="7858180" cy="264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مضادات الاكتئاب </a:t>
            </a:r>
            <a:r>
              <a:rPr kumimoji="0" lang="ar-SY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غيرالنموجيية</a:t>
            </a: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Atypical antidepressants </a:t>
            </a: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هي مجموعة من العوامل التي تؤثر على مواقع مختلفة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تشمل هذه المجموعة الأدوية التالية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bupropion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mirtazapine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nefazodone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trazodone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لا تمتلك فعالية أفضل من مضادات الاكتئاب ثلاثية الحلقة أو المثبطات الانتقائية لعود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التقاط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لكن تأثيراتها الجانبية مختلفة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1071546"/>
            <a:ext cx="8286808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مضادات الاكتئاب ثلاثية الحلقة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Tricyclic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antidepressants</a:t>
            </a: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تثبط 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لذلك فإنها لو اكتشفت في الوقت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الحاضرلأمكن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الإشارة إليها كمثبطات لعود التقاط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والنورأدرينالين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SNRIs 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باستثناء الفروق في التأثيرات غير المرغوبة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آلية التأثير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تثبيط عود التقاط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serotonin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وال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noradrenalin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حصر المستقبلات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الأدرنرجية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α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الهيستامينية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والمسكارينية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يتميز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maprotiline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desipramine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بأنهما مثبطان انتقائيان لعود التقاط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النورأدرينالين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يمكن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amoxapine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أن يحصر أيضاً مستقبلات </a:t>
            </a:r>
            <a:r>
              <a:rPr kumimoji="0" lang="ar-SY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الدوبامين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D2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472" y="1071546"/>
            <a:ext cx="8286808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تتضمن هذه المجموعة كلاً من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الأمينات الثلاثية 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imipramine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amitriptyline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clomipramine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doxepin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trimipramine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الأمينات الثنائية 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desipramine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nortiptyline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protriptyline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يعتبر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maprotiline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amoxapine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الأدوية الملحقة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بمضادات الاكتئاب ثلاثية الحلقة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تمتلك جميع مضادات الاكتئاب ثلاثية الحلقة الفعالية نفسها، ويعتمد اختيار دواء ما على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تحمل المريض للتأثيرات الجانبية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الاستجابة السابقة للدواء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الحالات المرضية المرافقة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مدة التأثير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تشكل هذه الأدوية بديلاً مناسباً عند المرضى الذين لا يستجيبون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785794"/>
            <a:ext cx="8072494" cy="3429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r-SY" b="1" dirty="0" smtClean="0"/>
              <a:t>توجد </a:t>
            </a:r>
            <a:r>
              <a:rPr lang="ar-SY" b="1" dirty="0"/>
              <a:t>عديد من المواد والأدوية التي يمكنها تنبيه الجملة العصبية المركزية </a:t>
            </a:r>
            <a:r>
              <a:rPr lang="ar-SY" b="1" dirty="0" smtClean="0"/>
              <a:t>لكن </a:t>
            </a:r>
            <a:r>
              <a:rPr lang="ar-SY" dirty="0" smtClean="0"/>
              <a:t>الاستعمال </a:t>
            </a:r>
            <a:r>
              <a:rPr lang="ar-SY" dirty="0"/>
              <a:t>العلاجي </a:t>
            </a:r>
            <a:endParaRPr lang="ar-SY" dirty="0" smtClean="0"/>
          </a:p>
          <a:p>
            <a:pPr marL="342900" indent="-342900"/>
            <a:r>
              <a:rPr lang="ar-SY" dirty="0" smtClean="0"/>
              <a:t>     لها  محدود </a:t>
            </a:r>
            <a:r>
              <a:rPr lang="ar-SY" dirty="0"/>
              <a:t>جداً.</a:t>
            </a:r>
          </a:p>
          <a:p>
            <a:r>
              <a:rPr lang="ar-SY" b="1" dirty="0" smtClean="0">
                <a:solidFill>
                  <a:srgbClr val="FF0000"/>
                </a:solidFill>
              </a:rPr>
              <a:t>٢</a:t>
            </a:r>
            <a:r>
              <a:rPr lang="ar-SY" b="1" dirty="0">
                <a:solidFill>
                  <a:srgbClr val="FF0000"/>
                </a:solidFill>
              </a:rPr>
              <a:t>. يمكن لمنبهات الجملة العصبية المركزية أن تولد شعوراً بالطاقة </a:t>
            </a:r>
            <a:r>
              <a:rPr lang="ar-SY" b="1" dirty="0" err="1">
                <a:solidFill>
                  <a:srgbClr val="FF0000"/>
                </a:solidFill>
              </a:rPr>
              <a:t>والشمق</a:t>
            </a: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 ( النشوة )</a:t>
            </a: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وأن </a:t>
            </a:r>
            <a:r>
              <a:rPr lang="ar-SY" b="1" dirty="0">
                <a:solidFill>
                  <a:srgbClr val="FF0000"/>
                </a:solidFill>
              </a:rPr>
              <a:t>تنقص </a:t>
            </a:r>
            <a:r>
              <a:rPr lang="ar-SY" b="1" dirty="0" smtClean="0">
                <a:solidFill>
                  <a:srgbClr val="FF0000"/>
                </a:solidFill>
              </a:rPr>
              <a:t>الشعور</a:t>
            </a:r>
          </a:p>
          <a:p>
            <a:r>
              <a:rPr lang="ar-SY" b="1" dirty="0" smtClean="0">
                <a:solidFill>
                  <a:srgbClr val="FF0000"/>
                </a:solidFill>
              </a:rPr>
              <a:t>     بالتعب </a:t>
            </a:r>
            <a:r>
              <a:rPr lang="ar-SY" b="1" dirty="0">
                <a:solidFill>
                  <a:srgbClr val="FF0000"/>
                </a:solidFill>
              </a:rPr>
              <a:t>والنعاس.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ar-SY" b="1" dirty="0"/>
              <a:t>٣. قد تسبب منبهات الجملة العصبية المركزية تنبيهاً للقلب </a:t>
            </a:r>
            <a:r>
              <a:rPr lang="ar-SY" b="1" dirty="0" err="1"/>
              <a:t>و</a:t>
            </a:r>
            <a:r>
              <a:rPr lang="ar-SY" b="1" dirty="0"/>
              <a:t> بالتالي يجب </a:t>
            </a:r>
            <a:r>
              <a:rPr lang="ar-SY" b="1" dirty="0" smtClean="0"/>
              <a:t>تجنبها </a:t>
            </a:r>
            <a:r>
              <a:rPr lang="ar-SY" dirty="0" smtClean="0"/>
              <a:t>عند المصابين :</a:t>
            </a:r>
          </a:p>
          <a:p>
            <a:pPr>
              <a:buFont typeface="Wingdings" pitchFamily="2" charset="2"/>
              <a:buChar char="Ø"/>
            </a:pPr>
            <a:r>
              <a:rPr lang="ar-SY" dirty="0" smtClean="0">
                <a:solidFill>
                  <a:srgbClr val="00B050"/>
                </a:solidFill>
              </a:rPr>
              <a:t> </a:t>
            </a:r>
            <a:r>
              <a:rPr lang="ar-SY" b="1" dirty="0" smtClean="0">
                <a:solidFill>
                  <a:srgbClr val="00B050"/>
                </a:solidFill>
              </a:rPr>
              <a:t>بالأمراض القلبية الوعائية </a:t>
            </a:r>
            <a:endParaRPr lang="ar-SY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</a:rPr>
              <a:t> ارتفاع </a:t>
            </a:r>
            <a:r>
              <a:rPr lang="ar-SY" b="1" dirty="0">
                <a:solidFill>
                  <a:srgbClr val="00B050"/>
                </a:solidFill>
              </a:rPr>
              <a:t>ضغط </a:t>
            </a:r>
            <a:r>
              <a:rPr lang="ar-SY" b="1" dirty="0" smtClean="0">
                <a:solidFill>
                  <a:srgbClr val="00B050"/>
                </a:solidFill>
              </a:rPr>
              <a:t>الدم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angina   </a:t>
            </a:r>
            <a:r>
              <a:rPr lang="ar-SY" b="1" dirty="0" smtClean="0">
                <a:solidFill>
                  <a:srgbClr val="00B050"/>
                </a:solidFill>
              </a:rPr>
              <a:t>ذبحة 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</a:rPr>
              <a:t> اضطرابات نظم 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</a:rPr>
              <a:t> وكذلك </a:t>
            </a:r>
            <a:r>
              <a:rPr lang="ar-SY" b="1" dirty="0">
                <a:solidFill>
                  <a:srgbClr val="00B050"/>
                </a:solidFill>
              </a:rPr>
              <a:t>يجب تجنبها عند المصابين بالقلق أو الهياج أو </a:t>
            </a:r>
            <a:r>
              <a:rPr lang="ar-SY" b="1" dirty="0" smtClean="0">
                <a:solidFill>
                  <a:srgbClr val="00B050"/>
                </a:solidFill>
              </a:rPr>
              <a:t>الزرق أو </a:t>
            </a:r>
            <a:r>
              <a:rPr lang="ar-SY" b="1" dirty="0">
                <a:solidFill>
                  <a:srgbClr val="00B050"/>
                </a:solidFill>
              </a:rPr>
              <a:t>فرط نشاط </a:t>
            </a:r>
            <a:r>
              <a:rPr lang="ar-SY" b="1" dirty="0" err="1">
                <a:solidFill>
                  <a:srgbClr val="00B050"/>
                </a:solidFill>
              </a:rPr>
              <a:t>الدرق</a:t>
            </a:r>
            <a:r>
              <a:rPr lang="ar-SY" b="1" dirty="0">
                <a:solidFill>
                  <a:srgbClr val="00B050"/>
                </a:solidFill>
              </a:rPr>
              <a:t>. </a:t>
            </a:r>
            <a:r>
              <a:rPr lang="ar-SY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ar-SY" b="1" dirty="0"/>
              <a:t>٤. تمتلك منبهات </a:t>
            </a:r>
            <a:r>
              <a:rPr lang="ar-SY" b="1" dirty="0" smtClean="0"/>
              <a:t>الجملة </a:t>
            </a:r>
            <a:r>
              <a:rPr lang="ar-SY" b="1" dirty="0"/>
              <a:t>العصبية المركزية القدرة على إحداث </a:t>
            </a:r>
            <a:r>
              <a:rPr lang="ar-SY" b="1" dirty="0" smtClean="0"/>
              <a:t>الاعتماد </a:t>
            </a:r>
            <a:r>
              <a:rPr lang="en-US" b="1" dirty="0" smtClean="0"/>
              <a:t>dependence</a:t>
            </a:r>
            <a:r>
              <a:rPr lang="ar-SY" b="1" dirty="0" smtClean="0"/>
              <a:t> </a:t>
            </a:r>
            <a:endParaRPr lang="ar-SY" b="1" dirty="0"/>
          </a:p>
          <a:p>
            <a:r>
              <a:rPr lang="ar-SY" dirty="0" smtClean="0"/>
              <a:t>    والإدمان </a:t>
            </a:r>
            <a:r>
              <a:rPr lang="ar-SY" dirty="0"/>
              <a:t>لذلك يجب عدم استعمالها عند الأشخاص الذين </a:t>
            </a:r>
            <a:r>
              <a:rPr lang="ar-SY" dirty="0" smtClean="0"/>
              <a:t>لديهم</a:t>
            </a:r>
            <a:r>
              <a:rPr lang="ar-SY" dirty="0"/>
              <a:t> </a:t>
            </a:r>
            <a:r>
              <a:rPr lang="ar-SY" dirty="0" smtClean="0"/>
              <a:t>ميل </a:t>
            </a:r>
            <a:r>
              <a:rPr lang="ar-SY" dirty="0" err="1"/>
              <a:t>لاساءة</a:t>
            </a:r>
            <a:r>
              <a:rPr lang="ar-SY" dirty="0"/>
              <a:t> استعمال المواد.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214422"/>
            <a:ext cx="850112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الاستعمالات العلاجية لمضادات الاكتئاب ثلاثية الحلقة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تكون مضادات الاكتئاب ثلاثية الحلقة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فعالة في الحالات المتوسطة والشديدة من الاكتئاب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تحسن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المزاج وفرط التنبه العقلي وتزيد النشاط الفيزيائي، وتنقص الأفكار الانتحارية عند 50-70%  من مرضى الاكتئاب الشديد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يكون التأثير على المزاج بطيئاً ( يتطلب أسبوعين أو أكثر )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استعملت هذه الأدوية ، خاصة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amitriptyline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معالجة الصداع النصفي والآلام  المزمنة   كالألم من منشأ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عصبي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ar-SY" dirty="0" smtClean="0">
                <a:latin typeface="Calibri" pitchFamily="34" charset="0"/>
                <a:cs typeface="Arial" pitchFamily="34" charset="0"/>
              </a:rPr>
              <a:t>بعضها يستعمل في معالجة السلس البولي الليلي عند </a:t>
            </a:r>
            <a:r>
              <a:rPr lang="ar-SY" dirty="0" err="1" smtClean="0">
                <a:latin typeface="Calibri" pitchFamily="34" charset="0"/>
                <a:cs typeface="Arial" pitchFamily="34" charset="0"/>
              </a:rPr>
              <a:t>الاطفال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مدة المعالجة وسطياً 4- 8  أسابيع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تمتص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بشكل جيد بعد الإعطاء الفموي،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وهي تعبر إلى الدماغ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تستقلب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الكبد بجملة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السيتوكروم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P450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وتطرح في البول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928670"/>
            <a:ext cx="842968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التأثيرات الجانبية لمضادات الاكتئاب ثلاثية الحلقة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حصر المستقبلات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المسكارينية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اضطراب رؤية ، جفاف فم ، احتباس بولي ،إمساك،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تفاقم الزرق مغلق الزاوية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حصر المستقبلات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الأدرنرجية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α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هبوط ضغط انتصابي ،  تسرع قلب انعكاسي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تعتبر زيادة الوزن من التأثيرات الجانبية الشائعة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تحدث الاضطرابات الجنسية بنسبة أقل من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SSRIs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استعمال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يسبب حدوث بطء في النقل القلبي ، بشكل مشابه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quinidine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الأمر الذي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يؤهب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لحدوث اضطرابات في نظم القلب مهددة للحياة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تتميز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بهامش أمان ضيق ( مثلاً إعطاء 5 - 6 أضعاف جرعة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imipramine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قد يكون قاتلا )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يجب إعطاء كميات قليلة من هذه الأدوية لمرضى الاكتئاب الذين لديهم أفكار انتحارية، مع مراقبتهم بشكل دقيق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مثبطات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:  Monoamine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oxidase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 أنزيم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ميتوكوندري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موجود في الأعصاب والنسج الأخرى كالكبد والأمعاء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يعمل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العصبون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كصمام أمان حيث يقوم بتعطيل الكميات الزائدة من   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النواقل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العصبية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NA,  D ,  5HT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تقوم مثبطات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بتثبيط هذا الأنزيم بشكل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عكوس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أو غير قابل للعكس، الأمر الذي يؤدي إلى زيادة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النواقل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العصبية في المسافة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المشبكية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والعصبونات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ماقبل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المشابك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يعتقد أن آلية عمل هذه الأدوية تعتمد على زيادة تفعيل المستقبلات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الأدرنرجية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والسيروتونية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توجد ثلاث مركبات مستعملة في الوقت الحاضر في معالجة الاكتئاب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Phenelzine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tranylcypromine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selegiline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85852" y="1071546"/>
            <a:ext cx="678661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الاستعمالات العلاجية لمثبطات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تستعمل مثبطات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معالجة الاكتئاب في حال عدم الاستجابة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أوالحساسية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تجاه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TCAs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أو المرضى الذين لديهم قلق شديد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المرضى الذين لديهم بطء نفسي حركي ، قد يستفيدون من التأثيرات المنبهة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لمثبطات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هناك نمط خاص من الاكتئاب يدعى الاكتئاب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اللانموذجي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atypical d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يستجيب بشكل جيد لمثبطات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على الرغم من فعاليتها في معالجة الاكتئاب ، فإن مثبطات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تعتبرالخط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الأخير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بسبب خطر التداخلات الدوائية-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الدوائية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والغذائية-الدوائية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928670"/>
            <a:ext cx="8001056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لا يظهر التأثير المضاد للاكتئاب قبل مرور عدة أسابيع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تفيد مثبطات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أيضا في معالجة حالات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الرهاب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phobia states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التأثيرات الجانبية لمثبطات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استعمال مثبطات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معالجة الاكتئاب محدود جداً بسبب التأثيرات الجانبية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الشديدة ،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بسبب التداخلات الدوائية والدوائية- الغذائية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على سبيل المثال  يسبب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tyramine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الموجود في العديد من الأغذية والذي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يتخرب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بال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الأمعاء زيادة تحرر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catecholamines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النهايات العصبية،  الأمر الذي يؤدي إلى حدوث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صداع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قفوي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تيبس الرقبة ، تسرع قلب ، غثيان ، ارتفاع ضغط شرياني ،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اضطرابات نظم القلب، نوبات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اختلاجية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وربما حوادث وعائية دماغية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يمكن أن تسبب أيضاً هبوط ضغط انتصابي واضطراب في الرؤية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يجب عدم مشاركة مثبطات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MAO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 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SSRIs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بسبب خطر حدوث متلازمة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السيروتونين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المهددة للحياة ( يجب وقف أي منهما لمدة أسبوعين على الأقل قبل البدء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باستعمال دواء آخر ) </a:t>
            </a: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92867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2400" b="1" dirty="0" smtClean="0"/>
              <a:t>الأغذية والأدوية التي يمنع مشاركتها مع مثبطات </a:t>
            </a:r>
            <a:r>
              <a:rPr lang="ar-SY" sz="2400" b="1" dirty="0" err="1" smtClean="0"/>
              <a:t>ال</a:t>
            </a:r>
            <a:r>
              <a:rPr lang="ar-SY" sz="2400" b="1" dirty="0" smtClean="0"/>
              <a:t> </a:t>
            </a:r>
            <a:r>
              <a:rPr lang="en-US" sz="2400" b="1" dirty="0" smtClean="0"/>
              <a:t>MAO</a:t>
            </a:r>
            <a:endParaRPr lang="ar-SY" sz="2400" b="1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0312"/>
            <a:ext cx="6242845" cy="435901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العملية التمريضية و ضوابط استعمال الأدوية المضادة للاكتئاب 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يجب التقيد أثناء استعمال مضادات الاكتئاب بالأمور التالية 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الانتظار لمدة 3 - 6 أسابيع حتى ظهور التأثير المضاد للاكتئاب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مراقبة زوال التثبيط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والارتكاس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الانتحاري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متابعة العلاج بالمقدار الكافي الذي أحدث التحسن لمدة 4 أشهر على الأقل لمنع حدوث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النكس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متابعة العلاج الواقي لمنع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النكس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بعض الأشكال الاكتئابية لبضع سنوات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ضبط المقدار اللازم عند المسن بحيث لا يتجاوز نصف المقدار المستعمل عند الشاب أو الكهل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اختيار الدواء المضاد للاكتئاب الأكثر أماناً عند الحامل أو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المرضع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تجنب وقف الدواء بشكل فجائي خشية عودة ظهور الأعراض ( متلازمة الفطام )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تبديل الدواء بآخر في الحالات </a:t>
            </a:r>
            <a:r>
              <a:rPr kumimoji="0" lang="ar-S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المعندة</a:t>
            </a:r>
            <a:r>
              <a:rPr kumimoji="0" lang="ar-S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على العلاج</a:t>
            </a:r>
            <a:endParaRPr kumimoji="0" lang="ar-S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43636" y="714356"/>
            <a:ext cx="192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b="1" dirty="0" smtClean="0"/>
              <a:t>الاستعمال :</a:t>
            </a:r>
            <a:endParaRPr lang="ar-SY" b="1" dirty="0"/>
          </a:p>
        </p:txBody>
      </p:sp>
      <p:sp>
        <p:nvSpPr>
          <p:cNvPr id="3" name="مستطيل 2"/>
          <p:cNvSpPr/>
          <p:nvPr/>
        </p:nvSpPr>
        <p:spPr>
          <a:xfrm>
            <a:off x="500034" y="1285860"/>
            <a:ext cx="7786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b="1" dirty="0"/>
              <a:t>١. يوجد </a:t>
            </a:r>
            <a:r>
              <a:rPr lang="ar-SY" b="1" dirty="0" err="1"/>
              <a:t>اضطرابان</a:t>
            </a:r>
            <a:r>
              <a:rPr lang="ar-SY" b="1" dirty="0"/>
              <a:t> يعالجان </a:t>
            </a:r>
            <a:r>
              <a:rPr lang="ar-SY" b="1" dirty="0" err="1"/>
              <a:t>بمنهبات</a:t>
            </a:r>
            <a:r>
              <a:rPr lang="ar-SY" b="1" dirty="0"/>
              <a:t> الجملة العصبية المركزية هما : </a:t>
            </a:r>
            <a:r>
              <a:rPr lang="ar-SY" b="1" dirty="0" err="1" smtClean="0">
                <a:solidFill>
                  <a:srgbClr val="00B050"/>
                </a:solidFill>
              </a:rPr>
              <a:t>التغفيق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narcolepsy   </a:t>
            </a:r>
            <a:r>
              <a:rPr lang="ar-SY" b="1" dirty="0" smtClean="0"/>
              <a:t>    </a:t>
            </a:r>
            <a:endParaRPr lang="ar-SY" b="1" dirty="0"/>
          </a:p>
          <a:p>
            <a:r>
              <a:rPr lang="ar-SY" dirty="0" smtClean="0"/>
              <a:t>    </a:t>
            </a:r>
            <a:r>
              <a:rPr lang="ar-SY" b="1" dirty="0" smtClean="0">
                <a:solidFill>
                  <a:srgbClr val="00B050"/>
                </a:solidFill>
              </a:rPr>
              <a:t>واضطراب </a:t>
            </a:r>
            <a:r>
              <a:rPr lang="ar-SY" b="1" dirty="0">
                <a:solidFill>
                  <a:srgbClr val="00B050"/>
                </a:solidFill>
              </a:rPr>
              <a:t>نقص الانتباه مع فرط </a:t>
            </a:r>
            <a:r>
              <a:rPr lang="ar-SY" b="1" dirty="0" smtClean="0">
                <a:solidFill>
                  <a:srgbClr val="00B050"/>
                </a:solidFill>
              </a:rPr>
              <a:t>النشاط</a:t>
            </a:r>
            <a:endParaRPr lang="en-US" b="1" dirty="0">
              <a:solidFill>
                <a:srgbClr val="00B050"/>
              </a:solidFill>
            </a:endParaRPr>
          </a:p>
          <a:p>
            <a:endParaRPr lang="ar-SY" dirty="0"/>
          </a:p>
        </p:txBody>
      </p:sp>
      <p:sp>
        <p:nvSpPr>
          <p:cNvPr id="5" name="مستطيل 4"/>
          <p:cNvSpPr/>
          <p:nvPr/>
        </p:nvSpPr>
        <p:spPr>
          <a:xfrm>
            <a:off x="714348" y="2000240"/>
            <a:ext cx="75724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٢. </a:t>
            </a:r>
            <a:r>
              <a:rPr lang="ar-SY" b="1" dirty="0" err="1" smtClean="0">
                <a:solidFill>
                  <a:srgbClr val="00B050"/>
                </a:solidFill>
              </a:rPr>
              <a:t>التغفيق</a:t>
            </a:r>
            <a:r>
              <a:rPr lang="ar-SY" b="1" dirty="0" smtClean="0">
                <a:solidFill>
                  <a:srgbClr val="00B050"/>
                </a:solidFill>
              </a:rPr>
              <a:t> هو </a:t>
            </a:r>
            <a:r>
              <a:rPr lang="ar-SY" b="1" dirty="0">
                <a:solidFill>
                  <a:srgbClr val="00B050"/>
                </a:solidFill>
              </a:rPr>
              <a:t>اضطراب بالنوم يتميز بهجمات من النوم النهاري والتي </a:t>
            </a:r>
            <a:r>
              <a:rPr lang="ar-SY" b="1" dirty="0" smtClean="0">
                <a:solidFill>
                  <a:srgbClr val="00B050"/>
                </a:solidFill>
              </a:rPr>
              <a:t>خلالها يغط </a:t>
            </a:r>
            <a:r>
              <a:rPr lang="ar-SY" b="1" dirty="0">
                <a:solidFill>
                  <a:srgbClr val="00B050"/>
                </a:solidFill>
              </a:rPr>
              <a:t>المصاب </a:t>
            </a:r>
            <a:endParaRPr lang="ar-SY" b="1" dirty="0" smtClean="0">
              <a:solidFill>
                <a:srgbClr val="00B050"/>
              </a:solidFill>
            </a:endParaRPr>
          </a:p>
          <a:p>
            <a:r>
              <a:rPr lang="ar-SY" b="1" dirty="0" smtClean="0">
                <a:solidFill>
                  <a:srgbClr val="00B050"/>
                </a:solidFill>
              </a:rPr>
              <a:t>     في </a:t>
            </a:r>
            <a:r>
              <a:rPr lang="ar-SY" b="1" dirty="0">
                <a:solidFill>
                  <a:srgbClr val="00B050"/>
                </a:solidFill>
              </a:rPr>
              <a:t>النوم </a:t>
            </a:r>
            <a:r>
              <a:rPr lang="ar-SY" b="1" dirty="0" smtClean="0">
                <a:solidFill>
                  <a:srgbClr val="00B050"/>
                </a:solidFill>
              </a:rPr>
              <a:t>  في </a:t>
            </a:r>
            <a:r>
              <a:rPr lang="ar-SY" b="1" dirty="0">
                <a:solidFill>
                  <a:srgbClr val="00B050"/>
                </a:solidFill>
              </a:rPr>
              <a:t>أي مكان </a:t>
            </a:r>
            <a:r>
              <a:rPr lang="ar-SY" b="1" dirty="0" err="1">
                <a:solidFill>
                  <a:srgbClr val="00B050"/>
                </a:solidFill>
              </a:rPr>
              <a:t>و</a:t>
            </a:r>
            <a:r>
              <a:rPr lang="ar-SY" b="1" dirty="0">
                <a:solidFill>
                  <a:srgbClr val="00B050"/>
                </a:solidFill>
              </a:rPr>
              <a:t> أي وقت.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4348" y="2786058"/>
            <a:ext cx="75724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٣. ا</a:t>
            </a:r>
            <a:r>
              <a:rPr lang="ar-SY" b="1" dirty="0">
                <a:solidFill>
                  <a:srgbClr val="00B050"/>
                </a:solidFill>
              </a:rPr>
              <a:t>ضطراب نقص الانتباه مع فرط النشاط هو </a:t>
            </a:r>
            <a:r>
              <a:rPr lang="ar-SY" b="1" dirty="0" smtClean="0">
                <a:solidFill>
                  <a:srgbClr val="00B050"/>
                </a:solidFill>
              </a:rPr>
              <a:t>أشيع </a:t>
            </a:r>
            <a:r>
              <a:rPr lang="ar-SY" b="1" dirty="0">
                <a:solidFill>
                  <a:srgbClr val="00B050"/>
                </a:solidFill>
              </a:rPr>
              <a:t>اضطراب نفسي أو </a:t>
            </a:r>
            <a:r>
              <a:rPr lang="ar-SY" b="1" dirty="0" smtClean="0">
                <a:solidFill>
                  <a:srgbClr val="00B050"/>
                </a:solidFill>
              </a:rPr>
              <a:t>عصبي سلوكي </a:t>
            </a:r>
            <a:r>
              <a:rPr lang="ar-SY" b="1" dirty="0">
                <a:solidFill>
                  <a:srgbClr val="00B050"/>
                </a:solidFill>
              </a:rPr>
              <a:t>عند </a:t>
            </a:r>
            <a:r>
              <a:rPr lang="ar-SY" b="1" dirty="0" smtClean="0">
                <a:solidFill>
                  <a:srgbClr val="00B050"/>
                </a:solidFill>
              </a:rPr>
              <a:t>الأطفال</a:t>
            </a:r>
          </a:p>
          <a:p>
            <a:r>
              <a:rPr lang="ar-SY" b="1" dirty="0" smtClean="0">
                <a:solidFill>
                  <a:srgbClr val="00B050"/>
                </a:solidFill>
              </a:rPr>
              <a:t>   </a:t>
            </a:r>
            <a:r>
              <a:rPr lang="ar-SY" b="1" dirty="0" err="1" smtClean="0">
                <a:solidFill>
                  <a:srgbClr val="00B050"/>
                </a:solidFill>
              </a:rPr>
              <a:t>وا</a:t>
            </a: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ar-SY" b="1" dirty="0">
                <a:solidFill>
                  <a:srgbClr val="00B050"/>
                </a:solidFill>
              </a:rPr>
              <a:t>لذي يتميز </a:t>
            </a:r>
            <a:r>
              <a:rPr lang="ar-SY" b="1" dirty="0" err="1">
                <a:solidFill>
                  <a:srgbClr val="00B050"/>
                </a:solidFill>
              </a:rPr>
              <a:t>بفرط</a:t>
            </a:r>
            <a:r>
              <a:rPr lang="ar-SY" b="1" dirty="0">
                <a:solidFill>
                  <a:srgbClr val="00B050"/>
                </a:solidFill>
              </a:rPr>
              <a:t> نشاط </a:t>
            </a:r>
            <a:r>
              <a:rPr lang="ar-SY" b="1" dirty="0" smtClean="0">
                <a:solidFill>
                  <a:srgbClr val="00B050"/>
                </a:solidFill>
              </a:rPr>
              <a:t>مستديم وقصر </a:t>
            </a:r>
            <a:r>
              <a:rPr lang="ar-SY" b="1" dirty="0">
                <a:solidFill>
                  <a:srgbClr val="00B050"/>
                </a:solidFill>
              </a:rPr>
              <a:t>مدى الانتباه والصعوبة في إكمال المهام أو الأعمال </a:t>
            </a:r>
            <a:endParaRPr lang="ar-SY" b="1" dirty="0" smtClean="0">
              <a:solidFill>
                <a:srgbClr val="00B050"/>
              </a:solidFill>
            </a:endParaRPr>
          </a:p>
          <a:p>
            <a:r>
              <a:rPr lang="ar-SY" b="1" dirty="0" smtClean="0">
                <a:solidFill>
                  <a:srgbClr val="00B050"/>
                </a:solidFill>
              </a:rPr>
              <a:t>    المدرسية </a:t>
            </a:r>
            <a:r>
              <a:rPr lang="ar-SY" b="1" dirty="0">
                <a:solidFill>
                  <a:srgbClr val="00B050"/>
                </a:solidFill>
              </a:rPr>
              <a:t>الموكلة </a:t>
            </a:r>
            <a:r>
              <a:rPr lang="ar-SY" b="1" dirty="0" err="1" smtClean="0">
                <a:solidFill>
                  <a:srgbClr val="00B050"/>
                </a:solidFill>
              </a:rPr>
              <a:t>إلىه</a:t>
            </a:r>
            <a:r>
              <a:rPr lang="ar-SY" b="1" dirty="0" smtClean="0">
                <a:solidFill>
                  <a:srgbClr val="00B050"/>
                </a:solidFill>
              </a:rPr>
              <a:t> والاندفاعية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ar-SY" b="1" dirty="0">
                <a:solidFill>
                  <a:srgbClr val="00B050"/>
                </a:solidFill>
              </a:rPr>
              <a:t>والتململ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1305342"/>
            <a:ext cx="807249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١. يوجد نمطان من منبهات الجملة العصبية المركزية </a:t>
            </a:r>
            <a:r>
              <a:rPr lang="ar-SY" b="1" dirty="0" smtClean="0"/>
              <a:t>هما :</a:t>
            </a:r>
            <a:endParaRPr lang="ar-SY" b="1" dirty="0"/>
          </a:p>
          <a:p>
            <a:r>
              <a:rPr lang="ar-SY" b="1" dirty="0"/>
              <a:t> </a:t>
            </a:r>
            <a:r>
              <a:rPr lang="ar-SY" b="1" dirty="0" smtClean="0"/>
              <a:t> </a:t>
            </a:r>
            <a:r>
              <a:rPr lang="ar-SY" b="1" dirty="0" smtClean="0">
                <a:solidFill>
                  <a:srgbClr val="FF0000"/>
                </a:solidFill>
              </a:rPr>
              <a:t>أ</a:t>
            </a:r>
            <a:r>
              <a:rPr lang="ar-SY" b="1" dirty="0">
                <a:solidFill>
                  <a:srgbClr val="FF0000"/>
                </a:solidFill>
              </a:rPr>
              <a:t>) المنبهات النفسية الحركية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ب</a:t>
            </a:r>
            <a:r>
              <a:rPr lang="ar-SY" b="1" dirty="0">
                <a:solidFill>
                  <a:srgbClr val="FF0000"/>
                </a:solidFill>
              </a:rPr>
              <a:t>) محدثات </a:t>
            </a:r>
            <a:r>
              <a:rPr lang="ar-SY" b="1" dirty="0" smtClean="0">
                <a:solidFill>
                  <a:srgbClr val="FF0000"/>
                </a:solidFill>
              </a:rPr>
              <a:t>الهلوسة   </a:t>
            </a:r>
            <a:endParaRPr lang="ar-SY" b="1" dirty="0">
              <a:solidFill>
                <a:srgbClr val="FF0000"/>
              </a:solidFill>
            </a:endParaRPr>
          </a:p>
          <a:p>
            <a:r>
              <a:rPr lang="ar-SY" b="1" dirty="0"/>
              <a:t>٢. </a:t>
            </a:r>
            <a:r>
              <a:rPr lang="ar-SY" b="1" dirty="0">
                <a:solidFill>
                  <a:srgbClr val="0070C0"/>
                </a:solidFill>
              </a:rPr>
              <a:t>إن المنبهات النفسية الحركية هي النمط الذي يمكن </a:t>
            </a:r>
            <a:r>
              <a:rPr lang="ar-SY" b="1" dirty="0" err="1">
                <a:solidFill>
                  <a:srgbClr val="0070C0"/>
                </a:solidFill>
              </a:rPr>
              <a:t>أ</a:t>
            </a:r>
            <a:r>
              <a:rPr lang="ar-SY" b="1" dirty="0">
                <a:solidFill>
                  <a:srgbClr val="0070C0"/>
                </a:solidFill>
              </a:rPr>
              <a:t> ن يستخدم في </a:t>
            </a:r>
            <a:r>
              <a:rPr lang="ar-SY" b="1" dirty="0" smtClean="0">
                <a:solidFill>
                  <a:srgbClr val="0070C0"/>
                </a:solidFill>
              </a:rPr>
              <a:t>معالجة اضطرابي </a:t>
            </a:r>
            <a:r>
              <a:rPr lang="ar-SY" b="1" dirty="0" err="1">
                <a:solidFill>
                  <a:srgbClr val="0070C0"/>
                </a:solidFill>
              </a:rPr>
              <a:t>التغفيق</a:t>
            </a:r>
            <a:r>
              <a:rPr lang="ar-SY" b="1" dirty="0">
                <a:solidFill>
                  <a:srgbClr val="0070C0"/>
                </a:solidFill>
              </a:rPr>
              <a:t> </a:t>
            </a:r>
            <a:endParaRPr lang="ar-SY" b="1" dirty="0" smtClean="0">
              <a:solidFill>
                <a:srgbClr val="0070C0"/>
              </a:solidFill>
            </a:endParaRPr>
          </a:p>
          <a:p>
            <a:r>
              <a:rPr lang="ar-SY" b="1" dirty="0" smtClean="0">
                <a:solidFill>
                  <a:srgbClr val="0070C0"/>
                </a:solidFill>
              </a:rPr>
              <a:t>     ونقص </a:t>
            </a:r>
            <a:r>
              <a:rPr lang="ar-SY" b="1" dirty="0">
                <a:solidFill>
                  <a:srgbClr val="0070C0"/>
                </a:solidFill>
              </a:rPr>
              <a:t>الانتباه مع فرط النشاط.</a:t>
            </a:r>
          </a:p>
          <a:p>
            <a:r>
              <a:rPr lang="ar-SY" b="1" dirty="0"/>
              <a:t>٣. </a:t>
            </a:r>
            <a:r>
              <a:rPr lang="ar-SY" b="1" dirty="0">
                <a:solidFill>
                  <a:srgbClr val="00B050"/>
                </a:solidFill>
              </a:rPr>
              <a:t>محدثات الهلوسة هي مواد أو أدوية تُحدث عند تناولها إدراك إحساسات </a:t>
            </a:r>
            <a:r>
              <a:rPr lang="ar-SY" b="1" dirty="0" smtClean="0">
                <a:solidFill>
                  <a:srgbClr val="00B050"/>
                </a:solidFill>
              </a:rPr>
              <a:t>ليس لها </a:t>
            </a:r>
            <a:r>
              <a:rPr lang="ar-SY" b="1" dirty="0">
                <a:solidFill>
                  <a:srgbClr val="00B050"/>
                </a:solidFill>
              </a:rPr>
              <a:t>ما يبررها من </a:t>
            </a:r>
            <a:r>
              <a:rPr lang="ar-SY" b="1" dirty="0" smtClean="0">
                <a:solidFill>
                  <a:srgbClr val="00B050"/>
                </a:solidFill>
              </a:rPr>
              <a:t>المنبهات</a:t>
            </a:r>
          </a:p>
          <a:p>
            <a:r>
              <a:rPr lang="ar-SY" b="1" dirty="0" smtClean="0">
                <a:solidFill>
                  <a:srgbClr val="00B050"/>
                </a:solidFill>
              </a:rPr>
              <a:t>   الخارجية </a:t>
            </a:r>
            <a:r>
              <a:rPr lang="ar-SY" b="1" dirty="0">
                <a:solidFill>
                  <a:srgbClr val="00B050"/>
                </a:solidFill>
              </a:rPr>
              <a:t>الحقيقية </a:t>
            </a:r>
            <a:r>
              <a:rPr lang="ar-SY" b="1" dirty="0" err="1">
                <a:solidFill>
                  <a:srgbClr val="00B050"/>
                </a:solidFill>
              </a:rPr>
              <a:t>ممايؤدي</a:t>
            </a:r>
            <a:r>
              <a:rPr lang="ar-SY" b="1" dirty="0">
                <a:solidFill>
                  <a:srgbClr val="00B050"/>
                </a:solidFill>
              </a:rPr>
              <a:t> إلى جعل </a:t>
            </a:r>
            <a:r>
              <a:rPr lang="ar-SY" b="1" dirty="0" smtClean="0">
                <a:solidFill>
                  <a:srgbClr val="00B050"/>
                </a:solidFill>
              </a:rPr>
              <a:t>الشخص الخاضع </a:t>
            </a:r>
            <a:r>
              <a:rPr lang="ar-SY" b="1" dirty="0">
                <a:solidFill>
                  <a:srgbClr val="00B050"/>
                </a:solidFill>
              </a:rPr>
              <a:t>لتأثيرها غير قادر على اتخاذ القرارات الصائبة </a:t>
            </a:r>
            <a:endParaRPr lang="ar-SY" b="1" dirty="0" smtClean="0">
              <a:solidFill>
                <a:srgbClr val="00B050"/>
              </a:solidFill>
            </a:endParaRPr>
          </a:p>
          <a:p>
            <a:r>
              <a:rPr lang="ar-SY" b="1" dirty="0" smtClean="0">
                <a:solidFill>
                  <a:srgbClr val="00B050"/>
                </a:solidFill>
              </a:rPr>
              <a:t>   لأنها  تؤثر </a:t>
            </a:r>
            <a:r>
              <a:rPr lang="ar-SY" b="1" dirty="0">
                <a:solidFill>
                  <a:srgbClr val="00B050"/>
                </a:solidFill>
              </a:rPr>
              <a:t>سلباً </a:t>
            </a:r>
            <a:r>
              <a:rPr lang="ar-SY" b="1" dirty="0" smtClean="0">
                <a:solidFill>
                  <a:srgbClr val="00B050"/>
                </a:solidFill>
              </a:rPr>
              <a:t>على تفكيره </a:t>
            </a:r>
            <a:r>
              <a:rPr lang="ar-SY" b="1" dirty="0">
                <a:solidFill>
                  <a:srgbClr val="00B050"/>
                </a:solidFill>
              </a:rPr>
              <a:t>المنطقي وإن هذا النمط من الأدوية مهم بالنسبة لاعتبارات الإدمان</a:t>
            </a:r>
            <a:r>
              <a:rPr lang="ar-SY" dirty="0" smtClean="0"/>
              <a:t>.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00430" y="78579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b="1" dirty="0" smtClean="0"/>
              <a:t>منبهات الجملة العصبية المركزية </a:t>
            </a:r>
            <a:r>
              <a:rPr lang="ar-SY" b="1" dirty="0" err="1" smtClean="0"/>
              <a:t>الاكثر</a:t>
            </a:r>
            <a:r>
              <a:rPr lang="ar-SY" b="1" dirty="0" smtClean="0"/>
              <a:t> استعمالا :</a:t>
            </a:r>
            <a:endParaRPr lang="ar-SY" b="1" dirty="0"/>
          </a:p>
        </p:txBody>
      </p:sp>
      <p:sp>
        <p:nvSpPr>
          <p:cNvPr id="3" name="مستطيل 2"/>
          <p:cNvSpPr/>
          <p:nvPr/>
        </p:nvSpPr>
        <p:spPr>
          <a:xfrm>
            <a:off x="2357422" y="1285860"/>
            <a:ext cx="55721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١. المنبهات النفسية </a:t>
            </a:r>
            <a:r>
              <a:rPr lang="ar-SY" b="1" dirty="0" smtClean="0"/>
              <a:t>الحركية :</a:t>
            </a:r>
            <a:endParaRPr lang="ar-SY" b="1" dirty="0"/>
          </a:p>
          <a:p>
            <a:r>
              <a:rPr lang="en-US" dirty="0" smtClean="0"/>
              <a:t> </a:t>
            </a:r>
            <a:r>
              <a:rPr lang="en-US" b="1" dirty="0" smtClean="0"/>
              <a:t>amphetamine </a:t>
            </a:r>
            <a:r>
              <a:rPr lang="ar-SY" b="1" dirty="0" err="1"/>
              <a:t>أمفيتامين</a:t>
            </a:r>
            <a:r>
              <a:rPr lang="ar-SY" b="1" dirty="0"/>
              <a:t> </a:t>
            </a:r>
            <a:r>
              <a:rPr lang="ar-SY" b="1" dirty="0" smtClean="0"/>
              <a:t> </a:t>
            </a:r>
            <a:endParaRPr lang="ar-SY" b="1" dirty="0"/>
          </a:p>
          <a:p>
            <a:r>
              <a:rPr lang="en-US" dirty="0" smtClean="0"/>
              <a:t> </a:t>
            </a:r>
            <a:r>
              <a:rPr lang="en-US" b="1" dirty="0" smtClean="0"/>
              <a:t>caffeine </a:t>
            </a:r>
            <a:r>
              <a:rPr lang="ar-SY" b="1" dirty="0"/>
              <a:t>كافيين </a:t>
            </a:r>
            <a:r>
              <a:rPr lang="ar-SY" b="1" dirty="0" smtClean="0"/>
              <a:t> </a:t>
            </a:r>
            <a:endParaRPr lang="ar-SY" b="1" dirty="0"/>
          </a:p>
          <a:p>
            <a:r>
              <a:rPr lang="en-US" dirty="0" smtClean="0"/>
              <a:t> </a:t>
            </a:r>
            <a:r>
              <a:rPr lang="en-US" b="1" dirty="0" smtClean="0"/>
              <a:t>nicotine </a:t>
            </a:r>
            <a:r>
              <a:rPr lang="ar-SY" b="1" dirty="0"/>
              <a:t>نيكوتين </a:t>
            </a:r>
            <a:r>
              <a:rPr lang="ar-SY" b="1" dirty="0" smtClean="0"/>
              <a:t> </a:t>
            </a:r>
          </a:p>
          <a:p>
            <a:r>
              <a:rPr lang="en-US" b="1" dirty="0" err="1" smtClean="0"/>
              <a:t>Modafinil</a:t>
            </a:r>
            <a:r>
              <a:rPr lang="ar-SY" b="1" dirty="0" smtClean="0"/>
              <a:t> </a:t>
            </a:r>
            <a:r>
              <a:rPr lang="ar-SY" b="1" dirty="0" err="1" smtClean="0"/>
              <a:t>مودافينيل</a:t>
            </a:r>
            <a:endParaRPr lang="ar-SY" b="1" dirty="0"/>
          </a:p>
          <a:p>
            <a:r>
              <a:rPr lang="ar-SY" b="1" dirty="0"/>
              <a:t>٢. محدثات الهلوسة: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phencyclidine </a:t>
            </a:r>
            <a:r>
              <a:rPr lang="ar-SY" b="1" dirty="0" err="1"/>
              <a:t>فينسيكليدين</a:t>
            </a:r>
            <a:endParaRPr lang="ar-S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572132" y="642918"/>
            <a:ext cx="271464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sz="2000" b="1" dirty="0" smtClean="0"/>
              <a:t>العملية التمريضية  :</a:t>
            </a:r>
            <a:endParaRPr lang="ar-SY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500034" y="1071546"/>
            <a:ext cx="778674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r-SY" b="1" dirty="0" smtClean="0"/>
              <a:t>يجب </a:t>
            </a:r>
            <a:r>
              <a:rPr lang="ar-SY" b="1" dirty="0"/>
              <a:t>تقييم المريض بالنسبة للحالات الطبية والأدوية المستخدمة قبل </a:t>
            </a:r>
            <a:r>
              <a:rPr lang="ar-SY" b="1" dirty="0" smtClean="0"/>
              <a:t>البدء </a:t>
            </a:r>
            <a:r>
              <a:rPr lang="ar-SY" dirty="0" smtClean="0"/>
              <a:t>باستخدام </a:t>
            </a:r>
            <a:r>
              <a:rPr lang="ar-SY" dirty="0"/>
              <a:t>منبهات </a:t>
            </a:r>
            <a:r>
              <a:rPr lang="ar-SY" dirty="0" smtClean="0"/>
              <a:t>الجملة</a:t>
            </a:r>
          </a:p>
          <a:p>
            <a:pPr marL="342900" indent="-342900"/>
            <a:r>
              <a:rPr lang="ar-SY" dirty="0" smtClean="0"/>
              <a:t>   العصبية </a:t>
            </a:r>
            <a:r>
              <a:rPr lang="ar-SY" dirty="0"/>
              <a:t>المركزية وذلك خشية </a:t>
            </a:r>
            <a:r>
              <a:rPr lang="ar-SY" dirty="0" err="1"/>
              <a:t>مفاقمة</a:t>
            </a:r>
            <a:r>
              <a:rPr lang="ar-SY" dirty="0"/>
              <a:t> الحالة </a:t>
            </a:r>
            <a:r>
              <a:rPr lang="ar-SY" dirty="0" smtClean="0"/>
              <a:t>الطبية التي </a:t>
            </a:r>
            <a:r>
              <a:rPr lang="ar-SY" dirty="0"/>
              <a:t>يعاني منها المريض </a:t>
            </a:r>
            <a:r>
              <a:rPr lang="ar-SY" dirty="0" err="1" smtClean="0"/>
              <a:t>أوحدوث</a:t>
            </a:r>
            <a:r>
              <a:rPr lang="ar-SY" dirty="0" smtClean="0"/>
              <a:t> </a:t>
            </a:r>
            <a:r>
              <a:rPr lang="ar-SY" dirty="0"/>
              <a:t>تأثيرات دوائية</a:t>
            </a:r>
            <a:r>
              <a:rPr lang="ar-SY" dirty="0" smtClean="0"/>
              <a:t>.</a:t>
            </a:r>
            <a:endParaRPr lang="ar-SY" dirty="0"/>
          </a:p>
          <a:p>
            <a:r>
              <a:rPr lang="ar-SY" b="1" dirty="0"/>
              <a:t>٢. يجب تقييم المريض </a:t>
            </a:r>
            <a:r>
              <a:rPr lang="ar-SY" b="1" dirty="0" smtClean="0"/>
              <a:t>بالنسبة </a:t>
            </a:r>
            <a:r>
              <a:rPr lang="ar-SY" b="1" dirty="0"/>
              <a:t>لميله </a:t>
            </a:r>
            <a:r>
              <a:rPr lang="ar-SY" b="1" dirty="0" err="1"/>
              <a:t>لاساءة</a:t>
            </a:r>
            <a:r>
              <a:rPr lang="ar-SY" b="1" dirty="0"/>
              <a:t> استخدام المواد </a:t>
            </a:r>
            <a:r>
              <a:rPr lang="ar-SY" b="1" dirty="0" smtClean="0"/>
              <a:t>لأن </a:t>
            </a:r>
            <a:r>
              <a:rPr lang="ar-SY" b="1" dirty="0"/>
              <a:t>ذلك يعتبر </a:t>
            </a:r>
            <a:r>
              <a:rPr lang="ar-SY" b="1" dirty="0" err="1" smtClean="0"/>
              <a:t>مبرراً</a:t>
            </a:r>
            <a:r>
              <a:rPr lang="ar-SY" dirty="0" err="1" smtClean="0"/>
              <a:t>لتجنب</a:t>
            </a:r>
            <a:r>
              <a:rPr lang="ar-SY" dirty="0" smtClean="0"/>
              <a:t> </a:t>
            </a:r>
            <a:r>
              <a:rPr lang="ar-SY" dirty="0"/>
              <a:t>استخدامها لديه.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034" y="2000240"/>
            <a:ext cx="778674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ar-SY" b="1" dirty="0"/>
              <a:t>٣. يجب تقييم </a:t>
            </a:r>
            <a:r>
              <a:rPr lang="ar-SY" b="1" dirty="0" err="1"/>
              <a:t>المدخول</a:t>
            </a:r>
            <a:r>
              <a:rPr lang="ar-SY" b="1" dirty="0"/>
              <a:t> من الكافيين لأنه قد يكون سبباً محتملاً للعصبية أو </a:t>
            </a:r>
            <a:r>
              <a:rPr lang="ar-SY" b="1" dirty="0" smtClean="0"/>
              <a:t>الأرق </a:t>
            </a:r>
            <a:r>
              <a:rPr lang="ar-SY" dirty="0" smtClean="0"/>
              <a:t>أو </a:t>
            </a:r>
            <a:r>
              <a:rPr lang="ar-SY" dirty="0"/>
              <a:t>تسرع القلب </a:t>
            </a:r>
            <a:endParaRPr lang="ar-SY" dirty="0" smtClean="0"/>
          </a:p>
          <a:p>
            <a:r>
              <a:rPr lang="ar-SY" dirty="0" smtClean="0"/>
              <a:t>   عند المريض</a:t>
            </a:r>
            <a:r>
              <a:rPr lang="ar-SY" dirty="0"/>
              <a:t>.</a:t>
            </a:r>
          </a:p>
          <a:p>
            <a:r>
              <a:rPr lang="ar-SY" b="1" dirty="0"/>
              <a:t>٤. يجب مراقبة الطول والوزن عند الأطفال، لأن تأخر النمو قد ترافق </a:t>
            </a:r>
            <a:r>
              <a:rPr lang="ar-SY" b="1" dirty="0" smtClean="0"/>
              <a:t>مع </a:t>
            </a:r>
            <a:r>
              <a:rPr lang="ar-SY" dirty="0" smtClean="0"/>
              <a:t>الاستعمال </a:t>
            </a:r>
            <a:r>
              <a:rPr lang="ar-SY" dirty="0"/>
              <a:t>طويل الأمد </a:t>
            </a:r>
            <a:endParaRPr lang="ar-SY" dirty="0" smtClean="0"/>
          </a:p>
          <a:p>
            <a:r>
              <a:rPr lang="ar-SY" dirty="0" smtClean="0"/>
              <a:t>    لهذه الأدوية</a:t>
            </a:r>
            <a:r>
              <a:rPr lang="ar-SY" dirty="0"/>
              <a:t>.</a:t>
            </a:r>
          </a:p>
          <a:p>
            <a:r>
              <a:rPr lang="ar-SY" b="1" dirty="0"/>
              <a:t>٥. يجب تجنب الاستعمال المديد لهذه الأدوية خشية حدوث الاعتماد </a:t>
            </a:r>
            <a:r>
              <a:rPr lang="ar-SY" b="1" dirty="0" err="1"/>
              <a:t>أوالإدمان</a:t>
            </a:r>
            <a:r>
              <a:rPr lang="ar-SY" b="1" dirty="0"/>
              <a:t>.</a:t>
            </a:r>
            <a:endParaRPr lang="ar-S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71736" y="2000240"/>
            <a:ext cx="4572000" cy="1077218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</a:rPr>
              <a:t>الأدوية المضادة للصرع</a:t>
            </a:r>
            <a:endParaRPr lang="ar-SY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ANTI </a:t>
            </a:r>
            <a:r>
              <a:rPr lang="en-US" sz="3200" b="1" dirty="0">
                <a:solidFill>
                  <a:srgbClr val="FF0000"/>
                </a:solidFill>
              </a:rPr>
              <a:t>EPILEPTIC DRUGS</a:t>
            </a:r>
            <a:endParaRPr lang="ar-SY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357165"/>
            <a:ext cx="5000661" cy="59293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2533</Words>
  <Application>Microsoft Office PowerPoint</Application>
  <PresentationFormat>عرض على الشاشة (3:4)‏</PresentationFormat>
  <Paragraphs>259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hp</cp:lastModifiedBy>
  <cp:revision>71</cp:revision>
  <dcterms:created xsi:type="dcterms:W3CDTF">2021-03-14T14:48:04Z</dcterms:created>
  <dcterms:modified xsi:type="dcterms:W3CDTF">2021-03-26T11:48:21Z</dcterms:modified>
</cp:coreProperties>
</file>