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9" r:id="rId24"/>
    <p:sldId id="299" r:id="rId25"/>
    <p:sldId id="300" r:id="rId26"/>
    <p:sldId id="280" r:id="rId27"/>
    <p:sldId id="294" r:id="rId28"/>
    <p:sldId id="295" r:id="rId29"/>
    <p:sldId id="281" r:id="rId30"/>
    <p:sldId id="289" r:id="rId31"/>
    <p:sldId id="290" r:id="rId32"/>
    <p:sldId id="291" r:id="rId33"/>
    <p:sldId id="297" r:id="rId34"/>
    <p:sldId id="298" r:id="rId35"/>
    <p:sldId id="293" r:id="rId36"/>
    <p:sldId id="296" r:id="rId37"/>
    <p:sldId id="282" r:id="rId38"/>
    <p:sldId id="283" r:id="rId39"/>
    <p:sldId id="284" r:id="rId40"/>
    <p:sldId id="285" r:id="rId41"/>
    <p:sldId id="287" r:id="rId42"/>
    <p:sldId id="286" r:id="rId43"/>
    <p:sldId id="288" r:id="rId44"/>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1" d="100"/>
          <a:sy n="71" d="100"/>
        </p:scale>
        <p:origin x="-135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E09D02-2808-45AD-9BDC-E1446F863835}" type="datetimeFigureOut">
              <a:rPr lang="ar-SY" smtClean="0"/>
              <a:pPr/>
              <a:t>05/09/1443</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D64121-49B1-4047-8315-26EDBE7CE1B0}" type="slidenum">
              <a:rPr lang="ar-SY" smtClean="0"/>
              <a:pPr/>
              <a:t>‹#›</a:t>
            </a:fld>
            <a:endParaRPr lang="ar-S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E2D64121-49B1-4047-8315-26EDBE7CE1B0}" type="slidenum">
              <a:rPr lang="ar-SY" smtClean="0"/>
              <a:pPr/>
              <a:t>18</a:t>
            </a:fld>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D6632B3-424A-42EC-8332-6160AAF13BC2}" type="datetimeFigureOut">
              <a:rPr lang="ar-SY" smtClean="0"/>
              <a:pPr/>
              <a:t>05/09/1443</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6E9A10B3-17E5-4CD9-BF26-6D8B44EDCEAE}"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6632B3-424A-42EC-8332-6160AAF13BC2}" type="datetimeFigureOut">
              <a:rPr lang="ar-SY" smtClean="0"/>
              <a:pPr/>
              <a:t>05/09/1443</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9A10B3-17E5-4CD9-BF26-6D8B44EDCEAE}"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428860" y="857232"/>
            <a:ext cx="4572000" cy="954107"/>
          </a:xfrm>
          <a:prstGeom prst="rect">
            <a:avLst/>
          </a:prstGeom>
          <a:solidFill>
            <a:schemeClr val="accent6">
              <a:lumMod val="20000"/>
              <a:lumOff val="80000"/>
            </a:schemeClr>
          </a:solidFill>
          <a:ln>
            <a:solidFill>
              <a:srgbClr val="002060"/>
            </a:solidFill>
          </a:ln>
        </p:spPr>
        <p:txBody>
          <a:bodyPr wrap="square">
            <a:spAutoFit/>
          </a:bodyPr>
          <a:lstStyle/>
          <a:p>
            <a:pPr algn="ctr"/>
            <a:r>
              <a:rPr lang="ar-SY" sz="2800" b="1" dirty="0" smtClean="0">
                <a:solidFill>
                  <a:srgbClr val="002060"/>
                </a:solidFill>
              </a:rPr>
              <a:t>الصادات الحيوية</a:t>
            </a:r>
            <a:br>
              <a:rPr lang="ar-SY" sz="2800" b="1" dirty="0" smtClean="0">
                <a:solidFill>
                  <a:srgbClr val="002060"/>
                </a:solidFill>
              </a:rPr>
            </a:br>
            <a:r>
              <a:rPr lang="en-US" sz="2800" b="1" dirty="0" smtClean="0">
                <a:solidFill>
                  <a:srgbClr val="002060"/>
                </a:solidFill>
              </a:rPr>
              <a:t>Antibiotics</a:t>
            </a:r>
            <a:endParaRPr lang="ar-SY" sz="2800" dirty="0"/>
          </a:p>
        </p:txBody>
      </p:sp>
      <p:sp>
        <p:nvSpPr>
          <p:cNvPr id="5" name="مستطيل 4"/>
          <p:cNvSpPr/>
          <p:nvPr/>
        </p:nvSpPr>
        <p:spPr>
          <a:xfrm>
            <a:off x="428596" y="2071678"/>
            <a:ext cx="8215370" cy="707886"/>
          </a:xfrm>
          <a:prstGeom prst="rect">
            <a:avLst/>
          </a:prstGeom>
          <a:solidFill>
            <a:schemeClr val="accent6">
              <a:lumMod val="20000"/>
              <a:lumOff val="80000"/>
            </a:schemeClr>
          </a:solidFill>
          <a:ln>
            <a:solidFill>
              <a:srgbClr val="002060"/>
            </a:solidFill>
          </a:ln>
        </p:spPr>
        <p:txBody>
          <a:bodyPr wrap="square">
            <a:spAutoFit/>
          </a:bodyPr>
          <a:lstStyle/>
          <a:p>
            <a:r>
              <a:rPr lang="ar-SY" sz="2000" dirty="0" smtClean="0"/>
              <a:t>تستخدم الصادات الحيوية بشكل شبه دائم في الطب لأنها تسمح بتسريع الشفاء لعدد كبير من </a:t>
            </a:r>
            <a:r>
              <a:rPr lang="ar-SY" sz="2000" dirty="0" err="1" smtClean="0"/>
              <a:t>الاصابات</a:t>
            </a:r>
            <a:r>
              <a:rPr lang="ar-SY" sz="2000" dirty="0" smtClean="0"/>
              <a:t> المرضية الناتجة عن </a:t>
            </a:r>
            <a:r>
              <a:rPr lang="ar-SY" sz="2000" dirty="0" err="1" smtClean="0"/>
              <a:t>الاصابات</a:t>
            </a:r>
            <a:r>
              <a:rPr lang="ar-SY" sz="2000" dirty="0" smtClean="0"/>
              <a:t> الجرثومية  ولتجنب </a:t>
            </a:r>
            <a:r>
              <a:rPr lang="ar-SY" sz="2000" dirty="0" err="1" smtClean="0"/>
              <a:t>الاختلاطات</a:t>
            </a:r>
            <a:r>
              <a:rPr lang="ar-SY" sz="2000" dirty="0" smtClean="0"/>
              <a:t> ووضع حد لمعاناة المريض</a:t>
            </a:r>
            <a:endParaRPr lang="ar-SY" sz="2000" dirty="0"/>
          </a:p>
        </p:txBody>
      </p:sp>
      <p:sp>
        <p:nvSpPr>
          <p:cNvPr id="6" name="مستطيل 5"/>
          <p:cNvSpPr/>
          <p:nvPr/>
        </p:nvSpPr>
        <p:spPr>
          <a:xfrm>
            <a:off x="357158" y="3000372"/>
            <a:ext cx="8429684" cy="1323439"/>
          </a:xfrm>
          <a:prstGeom prst="rect">
            <a:avLst/>
          </a:prstGeom>
          <a:solidFill>
            <a:schemeClr val="accent6">
              <a:lumMod val="20000"/>
              <a:lumOff val="80000"/>
            </a:schemeClr>
          </a:solidFill>
          <a:ln>
            <a:solidFill>
              <a:srgbClr val="002060"/>
            </a:solidFill>
          </a:ln>
        </p:spPr>
        <p:txBody>
          <a:bodyPr wrap="square">
            <a:spAutoFit/>
          </a:bodyPr>
          <a:lstStyle/>
          <a:p>
            <a:r>
              <a:rPr lang="ar-SY" sz="2000" b="1" dirty="0" smtClean="0"/>
              <a:t>ما هي المضادات الحيوية؟ </a:t>
            </a:r>
            <a:endParaRPr lang="ar-SY" sz="2000" dirty="0" smtClean="0"/>
          </a:p>
          <a:p>
            <a:r>
              <a:rPr lang="ar-SY" sz="2000" dirty="0" smtClean="0"/>
              <a:t>مجموعة أدوية تسمح بوقف تكاثر البكتيريا مما يعطي الجسم فرصة لتقوية مناعته والقضاء على البكتيريا المسببة للمرض، إلا أنها تبقى من دون فعالية عندما تكون العدوى أو المرض ناتج عن مسببات مرضية </a:t>
            </a:r>
            <a:r>
              <a:rPr lang="ar-SY" sz="2000" dirty="0" err="1" smtClean="0"/>
              <a:t>آخرى</a:t>
            </a:r>
            <a:r>
              <a:rPr lang="ar-SY" sz="2000" dirty="0" smtClean="0"/>
              <a:t> كالفيروسات (مثل الأنفلونزا أو نزلات البرد) أو الفطريات</a:t>
            </a:r>
            <a:endParaRPr lang="ar-SY"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7200" y="928670"/>
            <a:ext cx="8229600" cy="5286412"/>
          </a:xfrm>
          <a:prstGeom prst="rect">
            <a:avLst/>
          </a:prstGeom>
          <a:solidFill>
            <a:schemeClr val="accent3"/>
          </a:solid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642918"/>
            <a:ext cx="7572428" cy="1754326"/>
          </a:xfrm>
          <a:prstGeom prst="rect">
            <a:avLst/>
          </a:prstGeom>
          <a:solidFill>
            <a:schemeClr val="accent6"/>
          </a:solidFill>
          <a:ln>
            <a:solidFill>
              <a:srgbClr val="002060"/>
            </a:solidFill>
          </a:ln>
        </p:spPr>
        <p:txBody>
          <a:bodyPr wrap="square">
            <a:spAutoFit/>
          </a:bodyPr>
          <a:lstStyle/>
          <a:p>
            <a:pPr>
              <a:buNone/>
            </a:pPr>
            <a:r>
              <a:rPr lang="ar-SY" sz="2400" b="1" dirty="0" smtClean="0">
                <a:solidFill>
                  <a:srgbClr val="0070C0"/>
                </a:solidFill>
              </a:rPr>
              <a:t>أدوية بيتا </a:t>
            </a:r>
            <a:r>
              <a:rPr lang="ar-SY" sz="2400" b="1" dirty="0" err="1" smtClean="0">
                <a:solidFill>
                  <a:srgbClr val="0070C0"/>
                </a:solidFill>
              </a:rPr>
              <a:t>لاكتام</a:t>
            </a:r>
            <a:r>
              <a:rPr lang="ar-SY" sz="2400" b="1" dirty="0" smtClean="0">
                <a:solidFill>
                  <a:srgbClr val="0070C0"/>
                </a:solidFill>
              </a:rPr>
              <a:t> أخرى :</a:t>
            </a:r>
          </a:p>
          <a:p>
            <a:r>
              <a:rPr lang="ar-SY" sz="2000" b="1" dirty="0" smtClean="0"/>
              <a:t>مجموعة </a:t>
            </a:r>
            <a:r>
              <a:rPr lang="ar-SY" sz="2000" b="1" dirty="0" err="1" smtClean="0"/>
              <a:t>المونوباكتام</a:t>
            </a:r>
            <a:r>
              <a:rPr lang="ar-SY" sz="2000" b="1" dirty="0" smtClean="0"/>
              <a:t> </a:t>
            </a:r>
            <a:r>
              <a:rPr lang="en-US" sz="2000" b="1" dirty="0" err="1" smtClean="0">
                <a:solidFill>
                  <a:srgbClr val="0070C0"/>
                </a:solidFill>
              </a:rPr>
              <a:t>Monobactam</a:t>
            </a:r>
            <a:r>
              <a:rPr lang="en-US" sz="2000" b="1" dirty="0" smtClean="0"/>
              <a:t> </a:t>
            </a:r>
            <a:r>
              <a:rPr lang="ar-SY" sz="2000" b="1" dirty="0" smtClean="0"/>
              <a:t>ومنها </a:t>
            </a:r>
            <a:r>
              <a:rPr lang="en-US" sz="2000" b="1" dirty="0" err="1" smtClean="0">
                <a:solidFill>
                  <a:srgbClr val="0070C0"/>
                </a:solidFill>
              </a:rPr>
              <a:t>Aztreonam</a:t>
            </a:r>
            <a:endParaRPr lang="en-US" sz="2000" b="1" dirty="0" smtClean="0">
              <a:solidFill>
                <a:srgbClr val="0070C0"/>
              </a:solidFill>
            </a:endParaRPr>
          </a:p>
          <a:p>
            <a:r>
              <a:rPr lang="ar-SY" sz="2000" b="1" dirty="0" smtClean="0"/>
              <a:t>زمرة </a:t>
            </a:r>
            <a:r>
              <a:rPr lang="ar-SY" sz="2000" b="1" dirty="0" err="1" smtClean="0"/>
              <a:t>كاربابينام</a:t>
            </a:r>
            <a:r>
              <a:rPr lang="ar-SY" sz="2000" b="1" dirty="0" smtClean="0"/>
              <a:t> </a:t>
            </a:r>
            <a:r>
              <a:rPr lang="en-US" sz="2000" b="1" dirty="0" err="1" smtClean="0">
                <a:solidFill>
                  <a:srgbClr val="0070C0"/>
                </a:solidFill>
              </a:rPr>
              <a:t>Carbapenam</a:t>
            </a:r>
            <a:r>
              <a:rPr lang="en-US" sz="2000" b="1" dirty="0" smtClean="0"/>
              <a:t> </a:t>
            </a:r>
            <a:r>
              <a:rPr lang="ar-SY" sz="2000" b="1" dirty="0" smtClean="0"/>
              <a:t>ومنها </a:t>
            </a:r>
            <a:r>
              <a:rPr lang="en-US" sz="2000" b="1" dirty="0" err="1" smtClean="0">
                <a:solidFill>
                  <a:srgbClr val="0070C0"/>
                </a:solidFill>
              </a:rPr>
              <a:t>Meropenem</a:t>
            </a:r>
            <a:endParaRPr lang="en-US" sz="2000" b="1" dirty="0" smtClean="0">
              <a:solidFill>
                <a:srgbClr val="0070C0"/>
              </a:solidFill>
            </a:endParaRPr>
          </a:p>
          <a:p>
            <a:pPr>
              <a:buNone/>
            </a:pPr>
            <a:r>
              <a:rPr lang="ar-SY" sz="2000" dirty="0" smtClean="0"/>
              <a:t>     تعطى حقن عضلي أو وريديا</a:t>
            </a:r>
          </a:p>
          <a:p>
            <a:pPr>
              <a:buNone/>
            </a:pPr>
            <a:r>
              <a:rPr lang="ar-SY" sz="2400" b="1" dirty="0" smtClean="0">
                <a:solidFill>
                  <a:srgbClr val="002060"/>
                </a:solidFill>
              </a:rPr>
              <a:t>و يوجد </a:t>
            </a:r>
            <a:r>
              <a:rPr lang="ar-SY" sz="2400" b="1" dirty="0" err="1" smtClean="0">
                <a:solidFill>
                  <a:srgbClr val="002060"/>
                </a:solidFill>
              </a:rPr>
              <a:t>ادوية</a:t>
            </a:r>
            <a:r>
              <a:rPr lang="ar-SY" sz="2400" b="1" dirty="0" smtClean="0">
                <a:solidFill>
                  <a:srgbClr val="002060"/>
                </a:solidFill>
              </a:rPr>
              <a:t> ليست من زمرة </a:t>
            </a:r>
            <a:r>
              <a:rPr lang="ar-SY" sz="2400" b="1" dirty="0" err="1" smtClean="0">
                <a:solidFill>
                  <a:srgbClr val="002060"/>
                </a:solidFill>
              </a:rPr>
              <a:t>بيتالاكتام</a:t>
            </a:r>
            <a:r>
              <a:rPr lang="ar-SY" sz="2400" b="1" dirty="0" smtClean="0">
                <a:solidFill>
                  <a:srgbClr val="002060"/>
                </a:solidFill>
              </a:rPr>
              <a:t> هي :</a:t>
            </a:r>
            <a:endParaRPr lang="ar-SY" sz="2400" b="1" dirty="0">
              <a:solidFill>
                <a:srgbClr val="002060"/>
              </a:solidFill>
            </a:endParaRPr>
          </a:p>
        </p:txBody>
      </p:sp>
      <p:sp>
        <p:nvSpPr>
          <p:cNvPr id="3" name="مستطيل 2"/>
          <p:cNvSpPr/>
          <p:nvPr/>
        </p:nvSpPr>
        <p:spPr>
          <a:xfrm>
            <a:off x="1071538" y="2357430"/>
            <a:ext cx="7572428" cy="2369880"/>
          </a:xfrm>
          <a:prstGeom prst="rect">
            <a:avLst/>
          </a:prstGeom>
          <a:solidFill>
            <a:schemeClr val="accent6">
              <a:lumMod val="40000"/>
              <a:lumOff val="60000"/>
            </a:schemeClr>
          </a:solidFill>
          <a:ln>
            <a:solidFill>
              <a:srgbClr val="002060"/>
            </a:solidFill>
          </a:ln>
        </p:spPr>
        <p:txBody>
          <a:bodyPr wrap="square">
            <a:spAutoFit/>
          </a:bodyPr>
          <a:lstStyle/>
          <a:p>
            <a:pPr>
              <a:buNone/>
            </a:pPr>
            <a:r>
              <a:rPr lang="ar-SY" sz="2400" b="1" dirty="0" err="1" smtClean="0">
                <a:solidFill>
                  <a:srgbClr val="0070C0"/>
                </a:solidFill>
              </a:rPr>
              <a:t>الفانكوميسين</a:t>
            </a:r>
            <a:r>
              <a:rPr lang="ar-SY" sz="2400" b="1" dirty="0" smtClean="0">
                <a:solidFill>
                  <a:srgbClr val="0070C0"/>
                </a:solidFill>
              </a:rPr>
              <a:t> </a:t>
            </a:r>
            <a:r>
              <a:rPr lang="en-US" sz="2400" b="1" dirty="0" err="1" smtClean="0">
                <a:solidFill>
                  <a:srgbClr val="0070C0"/>
                </a:solidFill>
              </a:rPr>
              <a:t>Vancomycin</a:t>
            </a:r>
            <a:endParaRPr lang="en-US" sz="2400" b="1" dirty="0" smtClean="0">
              <a:solidFill>
                <a:srgbClr val="0070C0"/>
              </a:solidFill>
            </a:endParaRPr>
          </a:p>
          <a:p>
            <a:pPr>
              <a:buFont typeface="Wingdings" pitchFamily="2" charset="2"/>
              <a:buChar char="Ø"/>
            </a:pPr>
            <a:r>
              <a:rPr lang="ar-SY" sz="2000" dirty="0" smtClean="0"/>
              <a:t>يثبط اصطناع الجدار الخلوي الجرثومي</a:t>
            </a:r>
          </a:p>
          <a:p>
            <a:pPr>
              <a:buFont typeface="Wingdings" pitchFamily="2" charset="2"/>
              <a:buChar char="Ø"/>
            </a:pPr>
            <a:r>
              <a:rPr lang="ar-SY" sz="2000" dirty="0" smtClean="0"/>
              <a:t>يعطى وريديا</a:t>
            </a:r>
          </a:p>
          <a:p>
            <a:r>
              <a:rPr lang="ar-SY" sz="2400" b="1" dirty="0" err="1" smtClean="0">
                <a:solidFill>
                  <a:srgbClr val="0070C0"/>
                </a:solidFill>
              </a:rPr>
              <a:t>الباسيتراسين</a:t>
            </a:r>
            <a:r>
              <a:rPr lang="ar-SY" sz="2400" b="1" dirty="0" smtClean="0">
                <a:solidFill>
                  <a:srgbClr val="0070C0"/>
                </a:solidFill>
              </a:rPr>
              <a:t> </a:t>
            </a:r>
            <a:r>
              <a:rPr lang="en-US" sz="2400" b="1" dirty="0" err="1" smtClean="0">
                <a:solidFill>
                  <a:srgbClr val="0070C0"/>
                </a:solidFill>
              </a:rPr>
              <a:t>Bacitracin</a:t>
            </a:r>
            <a:endParaRPr lang="en-US" sz="2000" b="1" dirty="0" smtClean="0">
              <a:solidFill>
                <a:srgbClr val="0070C0"/>
              </a:solidFill>
            </a:endParaRPr>
          </a:p>
          <a:p>
            <a:pPr>
              <a:buFont typeface="Wingdings" pitchFamily="2" charset="2"/>
              <a:buChar char="Ø"/>
            </a:pPr>
            <a:r>
              <a:rPr lang="ar-SY" sz="2000" dirty="0" smtClean="0"/>
              <a:t>طيفه مشابه لطيف البنسلين </a:t>
            </a:r>
          </a:p>
          <a:p>
            <a:pPr>
              <a:buFont typeface="Wingdings" pitchFamily="2" charset="2"/>
              <a:buChar char="Ø"/>
            </a:pPr>
            <a:r>
              <a:rPr lang="ar-SY" sz="2000" dirty="0" smtClean="0"/>
              <a:t>فعال ضد ايجابيات الغرام</a:t>
            </a:r>
          </a:p>
          <a:p>
            <a:pPr>
              <a:buFont typeface="Wingdings" pitchFamily="2" charset="2"/>
              <a:buChar char="Ø"/>
            </a:pPr>
            <a:r>
              <a:rPr lang="ar-SY" sz="2000" dirty="0" smtClean="0"/>
              <a:t>لا يعطى </a:t>
            </a:r>
            <a:r>
              <a:rPr lang="ar-SY" sz="2000" dirty="0" err="1" smtClean="0"/>
              <a:t>الا</a:t>
            </a:r>
            <a:r>
              <a:rPr lang="ar-SY" sz="2000" dirty="0" smtClean="0"/>
              <a:t> موضعيا بسبب سميته الشديدة للكلية</a:t>
            </a:r>
            <a:endParaRPr lang="ar-SY"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357166"/>
            <a:ext cx="8429684" cy="2369880"/>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400" b="1" dirty="0" smtClean="0">
                <a:solidFill>
                  <a:srgbClr val="0070C0"/>
                </a:solidFill>
              </a:rPr>
              <a:t>مثبطات اصطناع البروتين</a:t>
            </a:r>
          </a:p>
          <a:p>
            <a:pPr>
              <a:buNone/>
            </a:pPr>
            <a:r>
              <a:rPr lang="ar-SY" sz="2400" b="1" dirty="0" err="1" smtClean="0">
                <a:solidFill>
                  <a:srgbClr val="0070C0"/>
                </a:solidFill>
              </a:rPr>
              <a:t>التتراسيكلينات</a:t>
            </a:r>
            <a:endParaRPr lang="ar-SY" sz="2400" b="1" dirty="0" smtClean="0">
              <a:solidFill>
                <a:srgbClr val="0070C0"/>
              </a:solidFill>
            </a:endParaRPr>
          </a:p>
          <a:p>
            <a:pPr>
              <a:buFont typeface="Wingdings" pitchFamily="2" charset="2"/>
              <a:buChar char="Ø"/>
            </a:pPr>
            <a:r>
              <a:rPr lang="ar-SY" sz="2000" dirty="0" smtClean="0"/>
              <a:t>هي مجموعة كبيرة من الأدوية ذات الطيف الواسع،</a:t>
            </a:r>
          </a:p>
          <a:p>
            <a:pPr>
              <a:buFont typeface="Wingdings" pitchFamily="2" charset="2"/>
              <a:buChar char="Ø"/>
            </a:pPr>
            <a:r>
              <a:rPr lang="ar-SY" sz="2000" dirty="0" smtClean="0"/>
              <a:t> وهي مثبطة لنمو الجراثيم</a:t>
            </a:r>
          </a:p>
          <a:p>
            <a:pPr>
              <a:buFont typeface="Wingdings" pitchFamily="2" charset="2"/>
              <a:buChar char="Ø"/>
            </a:pPr>
            <a:r>
              <a:rPr lang="ar-SY" sz="2000" dirty="0" smtClean="0"/>
              <a:t>تمتص بشكل جيد عندما تعطى فمويا </a:t>
            </a:r>
            <a:r>
              <a:rPr lang="ar-SY" sz="2000" dirty="0" err="1" smtClean="0"/>
              <a:t>الا</a:t>
            </a:r>
            <a:r>
              <a:rPr lang="ar-SY" sz="2000" dirty="0" smtClean="0"/>
              <a:t> أن خواصها </a:t>
            </a:r>
            <a:r>
              <a:rPr lang="ar-SY" sz="2000" dirty="0" err="1" smtClean="0"/>
              <a:t>الاستخلابية</a:t>
            </a:r>
            <a:r>
              <a:rPr lang="ar-SY" sz="2000" dirty="0" smtClean="0"/>
              <a:t> وارتباطها</a:t>
            </a:r>
          </a:p>
          <a:p>
            <a:pPr>
              <a:buNone/>
            </a:pPr>
            <a:r>
              <a:rPr lang="ar-SY" sz="2000" dirty="0" smtClean="0"/>
              <a:t>     </a:t>
            </a:r>
            <a:r>
              <a:rPr lang="ar-SY" sz="2000" dirty="0" err="1" smtClean="0"/>
              <a:t>بشوارد</a:t>
            </a:r>
            <a:r>
              <a:rPr lang="ar-SY" sz="2000" dirty="0" smtClean="0"/>
              <a:t> معدنية مثل الكالسيوم </a:t>
            </a:r>
            <a:r>
              <a:rPr lang="ar-SY" sz="2000" dirty="0" err="1" smtClean="0"/>
              <a:t>والمغنيزيوم</a:t>
            </a:r>
            <a:r>
              <a:rPr lang="ar-SY" sz="2000" dirty="0" smtClean="0"/>
              <a:t> والحديد تجعل وجود الأطعمة عند </a:t>
            </a:r>
            <a:r>
              <a:rPr lang="ar-SY" sz="2000" dirty="0" err="1" smtClean="0"/>
              <a:t>اعطائها</a:t>
            </a:r>
            <a:r>
              <a:rPr lang="ar-SY" sz="2000" dirty="0" smtClean="0"/>
              <a:t> عائقا لتناولها.</a:t>
            </a:r>
          </a:p>
          <a:p>
            <a:pPr>
              <a:buFont typeface="Wingdings" pitchFamily="2" charset="2"/>
              <a:buChar char="Ø"/>
            </a:pPr>
            <a:r>
              <a:rPr lang="ar-SY" sz="2000" dirty="0" smtClean="0"/>
              <a:t>لا تعبر الحاجز الدماغي الدموي</a:t>
            </a:r>
            <a:endParaRPr lang="ar-SY" sz="2000" dirty="0"/>
          </a:p>
        </p:txBody>
      </p:sp>
      <p:sp>
        <p:nvSpPr>
          <p:cNvPr id="3" name="مستطيل 2"/>
          <p:cNvSpPr/>
          <p:nvPr/>
        </p:nvSpPr>
        <p:spPr>
          <a:xfrm>
            <a:off x="285720" y="2714620"/>
            <a:ext cx="8429684" cy="2933760"/>
          </a:xfrm>
          <a:prstGeom prst="rect">
            <a:avLst/>
          </a:prstGeom>
          <a:solidFill>
            <a:schemeClr val="accent6">
              <a:lumMod val="20000"/>
              <a:lumOff val="80000"/>
            </a:schemeClr>
          </a:solidFill>
          <a:ln>
            <a:solidFill>
              <a:srgbClr val="002060"/>
            </a:solidFill>
          </a:ln>
        </p:spPr>
        <p:txBody>
          <a:bodyPr wrap="square">
            <a:spAutoFit/>
          </a:bodyPr>
          <a:lstStyle/>
          <a:p>
            <a:pPr>
              <a:buFont typeface="Wingdings" pitchFamily="2" charset="2"/>
              <a:buChar char="Ø"/>
            </a:pPr>
            <a:r>
              <a:rPr lang="ar-SY" sz="2000" dirty="0" smtClean="0"/>
              <a:t>تستعمل في طب الأسنان موضعيا أو </a:t>
            </a:r>
            <a:r>
              <a:rPr lang="ar-SY" sz="2000" dirty="0" err="1" smtClean="0"/>
              <a:t>جهازيا</a:t>
            </a:r>
            <a:endParaRPr lang="ar-SY" sz="2000" dirty="0" smtClean="0"/>
          </a:p>
          <a:p>
            <a:pPr>
              <a:buFont typeface="Wingdings" pitchFamily="2" charset="2"/>
              <a:buChar char="ü"/>
            </a:pPr>
            <a:r>
              <a:rPr lang="ar-SY" sz="2000" dirty="0" smtClean="0"/>
              <a:t>لا يعطى للحوامل أو المرضعات أو الأطفال تحت 12 سنة فهو يسبب اضطرابات في نمو العظم</a:t>
            </a:r>
          </a:p>
          <a:p>
            <a:pPr>
              <a:buNone/>
            </a:pPr>
            <a:r>
              <a:rPr lang="ar-SY" sz="2000" dirty="0" smtClean="0"/>
              <a:t>      عند الجنين وسوء تصنيع مينا الأسنان وتشوه في التاج عند بزوغ الأسنان كما أنه يترسب في</a:t>
            </a:r>
          </a:p>
          <a:p>
            <a:pPr>
              <a:buNone/>
            </a:pPr>
            <a:r>
              <a:rPr lang="ar-SY" sz="2000" dirty="0" smtClean="0"/>
              <a:t>       الأسنان مسببا تلونها</a:t>
            </a:r>
          </a:p>
          <a:p>
            <a:pPr>
              <a:buFont typeface="Wingdings" pitchFamily="2" charset="2"/>
              <a:buChar char="ü"/>
            </a:pPr>
            <a:r>
              <a:rPr lang="ar-SY" sz="2000" dirty="0" smtClean="0"/>
              <a:t>تسبب اضطرابات هضمية، واضطرابات في </a:t>
            </a:r>
            <a:r>
              <a:rPr lang="ar-SY" sz="2000" dirty="0" err="1" smtClean="0"/>
              <a:t>الفلورا</a:t>
            </a:r>
            <a:r>
              <a:rPr lang="ar-SY" sz="2000" dirty="0" smtClean="0"/>
              <a:t> الطبيعية تؤدي </a:t>
            </a:r>
            <a:r>
              <a:rPr lang="ar-SY" sz="2000" dirty="0" err="1" smtClean="0"/>
              <a:t>للاصابة</a:t>
            </a:r>
            <a:r>
              <a:rPr lang="ar-SY" sz="2000" dirty="0" smtClean="0"/>
              <a:t> بالمبيضات البيض </a:t>
            </a:r>
          </a:p>
          <a:p>
            <a:r>
              <a:rPr lang="ar-SY" sz="2000" dirty="0" smtClean="0"/>
              <a:t>   في الفم والمهبل</a:t>
            </a:r>
          </a:p>
          <a:p>
            <a:pPr>
              <a:buFont typeface="Wingdings" pitchFamily="2" charset="2"/>
              <a:buChar char="ü"/>
            </a:pPr>
            <a:r>
              <a:rPr lang="ar-SY" sz="2000" dirty="0" smtClean="0"/>
              <a:t>بعضها يسبب اضطرابات </a:t>
            </a:r>
            <a:r>
              <a:rPr lang="ar-SY" sz="2000" dirty="0" err="1" smtClean="0"/>
              <a:t>دهليزية</a:t>
            </a:r>
            <a:r>
              <a:rPr lang="ar-SY" sz="2000" dirty="0" smtClean="0"/>
              <a:t> (</a:t>
            </a:r>
            <a:r>
              <a:rPr lang="ar-SY" sz="2000" dirty="0" err="1" smtClean="0"/>
              <a:t>اقياء</a:t>
            </a:r>
            <a:r>
              <a:rPr lang="ar-SY" sz="2000" dirty="0" smtClean="0"/>
              <a:t>، غثيان، دوار) وبعضها يسبب حساسية للضوء</a:t>
            </a:r>
          </a:p>
          <a:p>
            <a:r>
              <a:rPr lang="ar-SY" sz="2000" dirty="0" smtClean="0"/>
              <a:t>أهم المركبات</a:t>
            </a:r>
            <a:r>
              <a:rPr lang="ar-SY" sz="2000" b="1" dirty="0" smtClean="0"/>
              <a:t>:</a:t>
            </a:r>
            <a:r>
              <a:rPr lang="ar-SY" sz="2000" b="1" dirty="0" smtClean="0">
                <a:solidFill>
                  <a:srgbClr val="0070C0"/>
                </a:solidFill>
              </a:rPr>
              <a:t> </a:t>
            </a:r>
            <a:r>
              <a:rPr lang="en-US" sz="2000" b="1" dirty="0" smtClean="0">
                <a:solidFill>
                  <a:srgbClr val="0070C0"/>
                </a:solidFill>
              </a:rPr>
              <a:t>Tetracycline, </a:t>
            </a:r>
            <a:r>
              <a:rPr lang="en-US" sz="2000" b="1" dirty="0" err="1" smtClean="0">
                <a:solidFill>
                  <a:srgbClr val="0070C0"/>
                </a:solidFill>
              </a:rPr>
              <a:t>Oxytetracycline</a:t>
            </a:r>
            <a:r>
              <a:rPr lang="en-US" sz="2000" b="1" dirty="0" smtClean="0">
                <a:solidFill>
                  <a:srgbClr val="0070C0"/>
                </a:solidFill>
              </a:rPr>
              <a:t>, Chlortetracycline,</a:t>
            </a:r>
            <a:endParaRPr lang="ar-SY" sz="2000" b="1" dirty="0" smtClean="0">
              <a:solidFill>
                <a:srgbClr val="0070C0"/>
              </a:solidFill>
            </a:endParaRPr>
          </a:p>
          <a:p>
            <a:r>
              <a:rPr lang="en-US" sz="2000" b="1" dirty="0" err="1" smtClean="0">
                <a:solidFill>
                  <a:srgbClr val="0070C0"/>
                </a:solidFill>
              </a:rPr>
              <a:t>Demeclocycline</a:t>
            </a:r>
            <a:r>
              <a:rPr lang="en-US" sz="2000" b="1" dirty="0" smtClean="0">
                <a:solidFill>
                  <a:srgbClr val="0070C0"/>
                </a:solidFill>
              </a:rPr>
              <a:t>, </a:t>
            </a:r>
            <a:r>
              <a:rPr lang="en-US" sz="2000" b="1" dirty="0" err="1" smtClean="0">
                <a:solidFill>
                  <a:srgbClr val="0070C0"/>
                </a:solidFill>
              </a:rPr>
              <a:t>Methacycline</a:t>
            </a:r>
            <a:r>
              <a:rPr lang="en-US" sz="2000" b="1" dirty="0" smtClean="0">
                <a:solidFill>
                  <a:srgbClr val="0070C0"/>
                </a:solidFill>
              </a:rPr>
              <a:t>, </a:t>
            </a:r>
            <a:r>
              <a:rPr lang="en-US" sz="2000" b="1" dirty="0" err="1" smtClean="0">
                <a:solidFill>
                  <a:srgbClr val="0070C0"/>
                </a:solidFill>
              </a:rPr>
              <a:t>Doxycycline</a:t>
            </a:r>
            <a:r>
              <a:rPr lang="en-US" sz="2000" b="1" dirty="0" smtClean="0">
                <a:solidFill>
                  <a:srgbClr val="0070C0"/>
                </a:solidFill>
              </a:rPr>
              <a:t>, </a:t>
            </a:r>
            <a:r>
              <a:rPr lang="en-US" sz="2000" b="1" dirty="0" err="1" smtClean="0">
                <a:solidFill>
                  <a:srgbClr val="0070C0"/>
                </a:solidFill>
              </a:rPr>
              <a:t>Minocycline</a:t>
            </a:r>
            <a:endParaRPr lang="ar-SY" sz="2000" b="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1142984"/>
            <a:ext cx="7786742" cy="2000548"/>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400" b="1" dirty="0" err="1" smtClean="0">
                <a:solidFill>
                  <a:srgbClr val="0070C0"/>
                </a:solidFill>
              </a:rPr>
              <a:t>الماكروليدات</a:t>
            </a:r>
            <a:r>
              <a:rPr lang="ar-SY" sz="2400" b="1" dirty="0" smtClean="0">
                <a:solidFill>
                  <a:srgbClr val="0070C0"/>
                </a:solidFill>
              </a:rPr>
              <a:t> </a:t>
            </a:r>
            <a:r>
              <a:rPr lang="en-US" sz="2400" b="1" dirty="0" err="1" smtClean="0">
                <a:solidFill>
                  <a:srgbClr val="0070C0"/>
                </a:solidFill>
              </a:rPr>
              <a:t>Macrolides</a:t>
            </a:r>
            <a:endParaRPr lang="en-US" sz="2400" b="1" dirty="0" smtClean="0">
              <a:solidFill>
                <a:srgbClr val="0070C0"/>
              </a:solidFill>
            </a:endParaRPr>
          </a:p>
          <a:p>
            <a:r>
              <a:rPr lang="en-US" sz="2000" b="1" dirty="0" err="1" smtClean="0">
                <a:solidFill>
                  <a:srgbClr val="0070C0"/>
                </a:solidFill>
              </a:rPr>
              <a:t>Erythromycine</a:t>
            </a:r>
            <a:r>
              <a:rPr lang="en-US" sz="2000" b="1" dirty="0" smtClean="0">
                <a:solidFill>
                  <a:srgbClr val="0070C0"/>
                </a:solidFill>
              </a:rPr>
              <a:t>, </a:t>
            </a:r>
            <a:r>
              <a:rPr lang="en-US" sz="2000" b="1" dirty="0" err="1" smtClean="0">
                <a:solidFill>
                  <a:srgbClr val="0070C0"/>
                </a:solidFill>
              </a:rPr>
              <a:t>Clarithromycine</a:t>
            </a:r>
            <a:r>
              <a:rPr lang="en-US" sz="2000" b="1" dirty="0" smtClean="0">
                <a:solidFill>
                  <a:srgbClr val="0070C0"/>
                </a:solidFill>
              </a:rPr>
              <a:t>, </a:t>
            </a:r>
            <a:r>
              <a:rPr lang="en-US" sz="2000" b="1" dirty="0" err="1" smtClean="0">
                <a:solidFill>
                  <a:srgbClr val="0070C0"/>
                </a:solidFill>
              </a:rPr>
              <a:t>Azithromycine</a:t>
            </a:r>
            <a:r>
              <a:rPr lang="en-US" sz="2000" b="1" dirty="0" smtClean="0">
                <a:solidFill>
                  <a:srgbClr val="0070C0"/>
                </a:solidFill>
              </a:rPr>
              <a:t>, </a:t>
            </a:r>
            <a:r>
              <a:rPr lang="en-US" sz="2000" b="1" dirty="0" err="1" smtClean="0">
                <a:solidFill>
                  <a:srgbClr val="0070C0"/>
                </a:solidFill>
              </a:rPr>
              <a:t>Oleandomycine</a:t>
            </a:r>
            <a:r>
              <a:rPr lang="en-US" sz="2000" b="1" dirty="0" smtClean="0">
                <a:solidFill>
                  <a:srgbClr val="0070C0"/>
                </a:solidFill>
              </a:rPr>
              <a:t>, </a:t>
            </a:r>
            <a:r>
              <a:rPr lang="en-US" sz="2000" b="1" dirty="0" err="1" smtClean="0">
                <a:solidFill>
                  <a:srgbClr val="0070C0"/>
                </a:solidFill>
              </a:rPr>
              <a:t>Spiramycine</a:t>
            </a:r>
            <a:endParaRPr lang="en-US" sz="2000" b="1" dirty="0" smtClean="0">
              <a:solidFill>
                <a:srgbClr val="0070C0"/>
              </a:solidFill>
            </a:endParaRPr>
          </a:p>
          <a:p>
            <a:pPr>
              <a:buFont typeface="Wingdings" pitchFamily="2" charset="2"/>
              <a:buChar char="Ø"/>
            </a:pPr>
            <a:r>
              <a:rPr lang="ar-SY" sz="2000" dirty="0" smtClean="0"/>
              <a:t>تعطى هذه المجموعة بعيدا عن وجبات الطعام لتأثير الطعام على الامتصاص</a:t>
            </a:r>
          </a:p>
          <a:p>
            <a:pPr>
              <a:buFont typeface="Wingdings" pitchFamily="2" charset="2"/>
              <a:buChar char="Ø"/>
            </a:pPr>
            <a:r>
              <a:rPr lang="ar-SY" sz="2000" dirty="0" smtClean="0"/>
              <a:t>تستعمل في </a:t>
            </a:r>
            <a:r>
              <a:rPr lang="ar-SY" sz="2000" dirty="0" err="1" smtClean="0"/>
              <a:t>انتانات</a:t>
            </a:r>
            <a:r>
              <a:rPr lang="ar-SY" sz="2000" dirty="0" smtClean="0"/>
              <a:t> المجاري التنفسية، </a:t>
            </a:r>
            <a:r>
              <a:rPr lang="ar-SY" sz="2000" dirty="0" err="1" smtClean="0"/>
              <a:t>انتانات</a:t>
            </a:r>
            <a:r>
              <a:rPr lang="ar-SY" sz="2000" dirty="0" smtClean="0"/>
              <a:t> النسج الرخوة، </a:t>
            </a:r>
            <a:r>
              <a:rPr lang="ar-SY" sz="2000" dirty="0" err="1" smtClean="0"/>
              <a:t>خراجات</a:t>
            </a:r>
            <a:r>
              <a:rPr lang="ar-SY" sz="2000" dirty="0" smtClean="0"/>
              <a:t> الفم والأسنان</a:t>
            </a:r>
          </a:p>
          <a:p>
            <a:pPr>
              <a:buFont typeface="Wingdings" pitchFamily="2" charset="2"/>
              <a:buChar char="Ø"/>
            </a:pPr>
            <a:r>
              <a:rPr lang="ar-SY" sz="2000" dirty="0" smtClean="0"/>
              <a:t>وأيضا في </a:t>
            </a:r>
            <a:r>
              <a:rPr lang="ar-SY" sz="2000" dirty="0" err="1" smtClean="0"/>
              <a:t>الانتانات</a:t>
            </a:r>
            <a:r>
              <a:rPr lang="ar-SY" sz="2000" dirty="0" smtClean="0"/>
              <a:t> الجلدية </a:t>
            </a:r>
            <a:r>
              <a:rPr lang="ar-SY" sz="2000" dirty="0" err="1" smtClean="0"/>
              <a:t>وانتانات</a:t>
            </a:r>
            <a:r>
              <a:rPr lang="ar-SY" sz="2000" dirty="0" smtClean="0"/>
              <a:t> </a:t>
            </a:r>
            <a:r>
              <a:rPr lang="ar-SY" sz="2000" dirty="0" err="1" smtClean="0"/>
              <a:t>الأوالي</a:t>
            </a:r>
            <a:endParaRPr lang="ar-SY"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000108"/>
            <a:ext cx="7858164" cy="2862322"/>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000" b="1" dirty="0" err="1" smtClean="0">
                <a:solidFill>
                  <a:srgbClr val="0070C0"/>
                </a:solidFill>
              </a:rPr>
              <a:t>الاريتروميسين</a:t>
            </a:r>
            <a:r>
              <a:rPr lang="ar-SY" sz="2000" b="1" dirty="0" smtClean="0">
                <a:solidFill>
                  <a:srgbClr val="0070C0"/>
                </a:solidFill>
              </a:rPr>
              <a:t>:</a:t>
            </a:r>
          </a:p>
          <a:p>
            <a:pPr>
              <a:buFont typeface="Wingdings" pitchFamily="2" charset="2"/>
              <a:buChar char="Ø"/>
            </a:pPr>
            <a:r>
              <a:rPr lang="ar-SY" sz="2000" dirty="0" smtClean="0"/>
              <a:t>فعال ضد نفس الجراثيم التي يؤثر فيها البنسلين </a:t>
            </a:r>
            <a:r>
              <a:rPr lang="en-US" sz="2000" dirty="0" smtClean="0"/>
              <a:t>G </a:t>
            </a:r>
            <a:r>
              <a:rPr lang="ar-SY" sz="2000" dirty="0" smtClean="0"/>
              <a:t>ويشمل طيفه: المكورات السلبية، </a:t>
            </a:r>
          </a:p>
          <a:p>
            <a:r>
              <a:rPr lang="ar-SY" sz="2000" dirty="0" smtClean="0"/>
              <a:t>    المكورات الايجابية، العصيات الايجابية، العصيات السلبية، </a:t>
            </a:r>
            <a:r>
              <a:rPr lang="ar-SY" sz="2000" dirty="0" err="1" smtClean="0"/>
              <a:t>اللاهوائيات</a:t>
            </a:r>
            <a:r>
              <a:rPr lang="ar-SY" sz="2000" dirty="0" smtClean="0"/>
              <a:t>، </a:t>
            </a:r>
            <a:r>
              <a:rPr lang="ar-SY" sz="2000" dirty="0" err="1" smtClean="0"/>
              <a:t>الكلاميديا</a:t>
            </a:r>
            <a:endParaRPr lang="ar-SY" sz="2000" dirty="0" smtClean="0"/>
          </a:p>
          <a:p>
            <a:pPr>
              <a:buFont typeface="Wingdings" pitchFamily="2" charset="2"/>
              <a:buChar char="Ø"/>
            </a:pPr>
            <a:r>
              <a:rPr lang="ar-SY" sz="2000" dirty="0" smtClean="0"/>
              <a:t>يعطى فمويا ووريديا، يعبر المشيمة ويصل للجنين</a:t>
            </a:r>
          </a:p>
          <a:p>
            <a:pPr>
              <a:buNone/>
            </a:pPr>
            <a:r>
              <a:rPr lang="ar-SY" sz="2000" b="1" dirty="0" err="1" smtClean="0">
                <a:solidFill>
                  <a:srgbClr val="0070C0"/>
                </a:solidFill>
              </a:rPr>
              <a:t>الكلاريتروميسين</a:t>
            </a:r>
            <a:r>
              <a:rPr lang="ar-SY" sz="2000" b="1" dirty="0" smtClean="0">
                <a:solidFill>
                  <a:srgbClr val="0070C0"/>
                </a:solidFill>
              </a:rPr>
              <a:t>:</a:t>
            </a:r>
          </a:p>
          <a:p>
            <a:pPr>
              <a:buFont typeface="Wingdings" pitchFamily="2" charset="2"/>
              <a:buChar char="Ø"/>
            </a:pPr>
            <a:r>
              <a:rPr lang="ar-SY" sz="2000" dirty="0" smtClean="0"/>
              <a:t>له نفس آلية وطيف </a:t>
            </a:r>
            <a:r>
              <a:rPr lang="ar-SY" sz="2000" dirty="0" err="1" smtClean="0"/>
              <a:t>الاريتروميسين</a:t>
            </a:r>
            <a:r>
              <a:rPr lang="ar-SY" sz="2000" dirty="0" smtClean="0"/>
              <a:t> ولكن تأثيره أكبر على </a:t>
            </a:r>
            <a:r>
              <a:rPr lang="ar-SY" sz="2000" dirty="0" err="1" smtClean="0"/>
              <a:t>الأوالي</a:t>
            </a:r>
            <a:r>
              <a:rPr lang="ar-SY" sz="2000" dirty="0" smtClean="0"/>
              <a:t> (</a:t>
            </a:r>
            <a:r>
              <a:rPr lang="ar-SY" sz="2000" dirty="0" err="1" smtClean="0"/>
              <a:t>الكلاميديا</a:t>
            </a:r>
            <a:r>
              <a:rPr lang="ar-SY" sz="2000" dirty="0" smtClean="0"/>
              <a:t>) </a:t>
            </a:r>
          </a:p>
          <a:p>
            <a:r>
              <a:rPr lang="ar-SY" sz="2000" dirty="0" smtClean="0"/>
              <a:t>    </a:t>
            </a:r>
            <a:r>
              <a:rPr lang="ar-SY" sz="2000" dirty="0" err="1" smtClean="0"/>
              <a:t>والمستدمية</a:t>
            </a:r>
            <a:r>
              <a:rPr lang="ar-SY" sz="2000" dirty="0" smtClean="0"/>
              <a:t> </a:t>
            </a:r>
            <a:r>
              <a:rPr lang="ar-SY" sz="2000" dirty="0" err="1" smtClean="0"/>
              <a:t>النزلية</a:t>
            </a:r>
            <a:endParaRPr lang="ar-SY" sz="2000" dirty="0" smtClean="0"/>
          </a:p>
          <a:p>
            <a:pPr>
              <a:buFont typeface="Wingdings" pitchFamily="2" charset="2"/>
              <a:buChar char="Ø"/>
            </a:pPr>
            <a:r>
              <a:rPr lang="ar-SY" sz="2000" dirty="0" smtClean="0"/>
              <a:t>يعطى بجرعة 250 - 500 ملغ كل 12 ساعة، وللأطفال 15 ملغ/</a:t>
            </a:r>
            <a:r>
              <a:rPr lang="ar-SY" sz="2000" dirty="0" err="1" smtClean="0"/>
              <a:t>كغ</a:t>
            </a:r>
            <a:r>
              <a:rPr lang="ar-SY" sz="2000" dirty="0" smtClean="0"/>
              <a:t>/اليوم مقسمة </a:t>
            </a:r>
          </a:p>
          <a:p>
            <a:r>
              <a:rPr lang="ar-SY" sz="2000" dirty="0" smtClean="0"/>
              <a:t>   على جرعتين</a:t>
            </a:r>
            <a:endParaRPr lang="ar-SY"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1142984"/>
            <a:ext cx="8215370" cy="3477875"/>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000" b="1" dirty="0" err="1" smtClean="0">
                <a:solidFill>
                  <a:srgbClr val="0070C0"/>
                </a:solidFill>
              </a:rPr>
              <a:t>الازيتروميسين</a:t>
            </a:r>
            <a:r>
              <a:rPr lang="ar-SY" sz="2000" b="1" dirty="0" smtClean="0">
                <a:solidFill>
                  <a:srgbClr val="0070C0"/>
                </a:solidFill>
              </a:rPr>
              <a:t>:</a:t>
            </a:r>
          </a:p>
          <a:p>
            <a:pPr>
              <a:buFont typeface="Wingdings" pitchFamily="2" charset="2"/>
              <a:buChar char="Ø"/>
            </a:pPr>
            <a:r>
              <a:rPr lang="ar-SY" sz="2000" dirty="0" smtClean="0"/>
              <a:t>أكثر فعالية تجاه </a:t>
            </a:r>
            <a:r>
              <a:rPr lang="ar-SY" sz="2000" dirty="0" err="1" smtClean="0"/>
              <a:t>الانتانات</a:t>
            </a:r>
            <a:r>
              <a:rPr lang="ar-SY" sz="2000" dirty="0" smtClean="0"/>
              <a:t> التنفسية</a:t>
            </a:r>
          </a:p>
          <a:p>
            <a:pPr>
              <a:buFont typeface="Wingdings" pitchFamily="2" charset="2"/>
              <a:buChar char="Ø"/>
            </a:pPr>
            <a:r>
              <a:rPr lang="ar-SY" sz="2000" dirty="0" smtClean="0"/>
              <a:t>يتوزع في الأنسجة بشكل جيد ويكون عمره النصفي ضمن النسيج يتراوح بين 2 - 4 أيام مما يسمح </a:t>
            </a:r>
            <a:r>
              <a:rPr lang="ar-SY" sz="2000" dirty="0" err="1" smtClean="0"/>
              <a:t>باعطائه</a:t>
            </a:r>
            <a:r>
              <a:rPr lang="ar-SY" sz="2000" dirty="0" smtClean="0"/>
              <a:t> مرة واحدة يوميا ويقلل من فترة العلاج</a:t>
            </a:r>
          </a:p>
          <a:p>
            <a:pPr>
              <a:buFont typeface="Wingdings" pitchFamily="2" charset="2"/>
              <a:buChar char="Ø"/>
            </a:pPr>
            <a:r>
              <a:rPr lang="ar-SY" sz="2000" dirty="0" smtClean="0"/>
              <a:t>يستعمل بجرعة أولية 500 ملغ في اليوم الأول ثم 250 ملغ يوميا لمدة 4 أيام </a:t>
            </a:r>
          </a:p>
          <a:p>
            <a:r>
              <a:rPr lang="ar-SY" sz="2000" dirty="0" smtClean="0"/>
              <a:t>     أو جرعة وحيدة 500ملغ يوميا ولمدة 3 </a:t>
            </a:r>
            <a:r>
              <a:rPr lang="ar-SY" sz="2000" dirty="0" err="1" smtClean="0"/>
              <a:t>ايام</a:t>
            </a:r>
            <a:endParaRPr lang="ar-SY" sz="2000" dirty="0" smtClean="0"/>
          </a:p>
          <a:p>
            <a:pPr>
              <a:buNone/>
            </a:pPr>
            <a:r>
              <a:rPr lang="ar-SY" sz="2000" b="1" dirty="0" err="1" smtClean="0">
                <a:solidFill>
                  <a:srgbClr val="0070C0"/>
                </a:solidFill>
              </a:rPr>
              <a:t>الاولياندوميسين</a:t>
            </a:r>
            <a:r>
              <a:rPr lang="ar-SY" sz="2000" b="1" dirty="0" smtClean="0">
                <a:solidFill>
                  <a:srgbClr val="0070C0"/>
                </a:solidFill>
              </a:rPr>
              <a:t>:</a:t>
            </a:r>
          </a:p>
          <a:p>
            <a:pPr>
              <a:buFont typeface="Wingdings" pitchFamily="2" charset="2"/>
              <a:buChar char="Ø"/>
            </a:pPr>
            <a:r>
              <a:rPr lang="ar-SY" sz="2000" dirty="0" smtClean="0"/>
              <a:t>يشبه طيف </a:t>
            </a:r>
            <a:r>
              <a:rPr lang="ar-SY" sz="2000" dirty="0" err="1" smtClean="0"/>
              <a:t>الاريتروميسين</a:t>
            </a:r>
            <a:r>
              <a:rPr lang="ar-SY" sz="2000" dirty="0" smtClean="0"/>
              <a:t> ولكنه أقل شدة منه، </a:t>
            </a:r>
          </a:p>
          <a:p>
            <a:pPr>
              <a:buFont typeface="Wingdings" pitchFamily="2" charset="2"/>
              <a:buChar char="Ø"/>
            </a:pPr>
            <a:r>
              <a:rPr lang="ar-SY" sz="2000" dirty="0" smtClean="0"/>
              <a:t>يمتص بشكل جيد من الأنبوب الهضمي،</a:t>
            </a:r>
          </a:p>
          <a:p>
            <a:pPr>
              <a:buFont typeface="Wingdings" pitchFamily="2" charset="2"/>
              <a:buChar char="Ø"/>
            </a:pPr>
            <a:r>
              <a:rPr lang="ar-SY" sz="2000" dirty="0" smtClean="0"/>
              <a:t> ويستعمل لعلاج </a:t>
            </a:r>
            <a:r>
              <a:rPr lang="ar-SY" sz="2000" dirty="0" err="1" smtClean="0"/>
              <a:t>الانتانات</a:t>
            </a:r>
            <a:r>
              <a:rPr lang="ar-SY" sz="2000" dirty="0" smtClean="0"/>
              <a:t> الفموية الناتجة عن المكورات ايجابية الغرام، </a:t>
            </a:r>
            <a:r>
              <a:rPr lang="ar-SY" sz="2000" dirty="0" err="1" smtClean="0"/>
              <a:t>انتانات</a:t>
            </a:r>
            <a:r>
              <a:rPr lang="ar-SY" sz="2000" dirty="0" smtClean="0"/>
              <a:t> الرئة والقصبات</a:t>
            </a:r>
          </a:p>
          <a:p>
            <a:pPr>
              <a:buFont typeface="Wingdings" pitchFamily="2" charset="2"/>
              <a:buChar char="Ø"/>
            </a:pPr>
            <a:r>
              <a:rPr lang="ar-SY" sz="2000" dirty="0" smtClean="0"/>
              <a:t>يعطى بجرعة 250 - 500 ملغ كل 6 ساعات</a:t>
            </a:r>
            <a:endParaRPr lang="ar-SY"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000108"/>
            <a:ext cx="7715304" cy="3785652"/>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000" b="1" dirty="0" err="1" smtClean="0">
                <a:solidFill>
                  <a:srgbClr val="0070C0"/>
                </a:solidFill>
              </a:rPr>
              <a:t>السبيراميسين</a:t>
            </a:r>
            <a:r>
              <a:rPr lang="ar-SY" sz="2000" b="1" dirty="0" smtClean="0">
                <a:solidFill>
                  <a:srgbClr val="0070C0"/>
                </a:solidFill>
              </a:rPr>
              <a:t>:</a:t>
            </a:r>
          </a:p>
          <a:p>
            <a:pPr>
              <a:buFont typeface="Wingdings" pitchFamily="2" charset="2"/>
              <a:buChar char="Ø"/>
            </a:pPr>
            <a:r>
              <a:rPr lang="ar-SY" sz="2000" dirty="0" smtClean="0"/>
              <a:t>من الصادات واسعة الطيف </a:t>
            </a:r>
          </a:p>
          <a:p>
            <a:pPr>
              <a:buFont typeface="Wingdings" pitchFamily="2" charset="2"/>
              <a:buChar char="Ø"/>
            </a:pPr>
            <a:r>
              <a:rPr lang="ar-SY" sz="2000" dirty="0" smtClean="0"/>
              <a:t>ينفذ </a:t>
            </a:r>
            <a:r>
              <a:rPr lang="ar-SY" sz="2000" dirty="0" err="1" smtClean="0"/>
              <a:t>الى</a:t>
            </a:r>
            <a:r>
              <a:rPr lang="ar-SY" sz="2000" dirty="0" smtClean="0"/>
              <a:t> اللعاب بكميات كبيرة </a:t>
            </a:r>
          </a:p>
          <a:p>
            <a:pPr>
              <a:buFont typeface="Wingdings" pitchFamily="2" charset="2"/>
              <a:buChar char="Ø"/>
            </a:pPr>
            <a:r>
              <a:rPr lang="ar-SY" sz="2000" dirty="0" smtClean="0"/>
              <a:t>ولا ينفذ </a:t>
            </a:r>
            <a:r>
              <a:rPr lang="ar-SY" sz="2000" dirty="0" err="1" smtClean="0"/>
              <a:t>الى</a:t>
            </a:r>
            <a:r>
              <a:rPr lang="ar-SY" sz="2000" dirty="0" smtClean="0"/>
              <a:t> السائل الدماغي </a:t>
            </a:r>
            <a:r>
              <a:rPr lang="ar-SY" sz="2000" dirty="0" err="1" smtClean="0"/>
              <a:t>الشوكي</a:t>
            </a:r>
            <a:endParaRPr lang="ar-SY" sz="2000" dirty="0" smtClean="0"/>
          </a:p>
          <a:p>
            <a:pPr>
              <a:buFont typeface="Wingdings" pitchFamily="2" charset="2"/>
              <a:buChar char="Ø"/>
            </a:pPr>
            <a:r>
              <a:rPr lang="ar-SY" sz="2000" dirty="0" smtClean="0"/>
              <a:t>مفيد في </a:t>
            </a:r>
            <a:r>
              <a:rPr lang="ar-SY" sz="2000" dirty="0" err="1" smtClean="0"/>
              <a:t>انتانات</a:t>
            </a:r>
            <a:r>
              <a:rPr lang="ar-SY" sz="2000" dirty="0" smtClean="0"/>
              <a:t> الجهاز التنفسي </a:t>
            </a:r>
          </a:p>
          <a:p>
            <a:pPr>
              <a:buFont typeface="Wingdings" pitchFamily="2" charset="2"/>
              <a:buChar char="Ø"/>
            </a:pPr>
            <a:r>
              <a:rPr lang="ar-SY" sz="2000" dirty="0" smtClean="0"/>
              <a:t>مفيد جدا في </a:t>
            </a:r>
            <a:r>
              <a:rPr lang="ar-SY" sz="2000" dirty="0" err="1" smtClean="0"/>
              <a:t>انتانات</a:t>
            </a:r>
            <a:r>
              <a:rPr lang="ar-SY" sz="2000" dirty="0" smtClean="0"/>
              <a:t> الفم</a:t>
            </a:r>
          </a:p>
          <a:p>
            <a:pPr>
              <a:buFont typeface="Wingdings" pitchFamily="2" charset="2"/>
              <a:buChar char="Ø"/>
            </a:pPr>
            <a:r>
              <a:rPr lang="ar-SY" sz="2000" dirty="0" smtClean="0"/>
              <a:t>التهاب الغدة النكفية</a:t>
            </a:r>
          </a:p>
          <a:p>
            <a:pPr>
              <a:buFont typeface="Wingdings" pitchFamily="2" charset="2"/>
              <a:buChar char="Ø"/>
            </a:pPr>
            <a:r>
              <a:rPr lang="ar-SY" sz="2000" dirty="0" smtClean="0"/>
              <a:t>لا يعطى في الفترة الأولى من الحمل أو أثناء </a:t>
            </a:r>
            <a:r>
              <a:rPr lang="ar-SY" sz="2000" dirty="0" err="1" smtClean="0"/>
              <a:t>الارضاع</a:t>
            </a:r>
            <a:endParaRPr lang="ar-SY" sz="2000" dirty="0" smtClean="0"/>
          </a:p>
          <a:p>
            <a:pPr>
              <a:buFont typeface="Wingdings" pitchFamily="2" charset="2"/>
              <a:buChar char="Ø"/>
            </a:pPr>
            <a:r>
              <a:rPr lang="ar-SY" sz="2000" dirty="0" smtClean="0"/>
              <a:t>قد يوجد هذا الدواء مشاركا لصاد آخر هو </a:t>
            </a:r>
            <a:r>
              <a:rPr lang="ar-SY" sz="2000" dirty="0" err="1" smtClean="0"/>
              <a:t>ميترونيدازول</a:t>
            </a:r>
            <a:r>
              <a:rPr lang="ar-SY" sz="2000" dirty="0" smtClean="0"/>
              <a:t> وهو مضاد </a:t>
            </a:r>
            <a:r>
              <a:rPr lang="ar-SY" sz="2000" dirty="0" err="1" smtClean="0"/>
              <a:t>للأوالي</a:t>
            </a:r>
            <a:r>
              <a:rPr lang="ar-SY" sz="2000" dirty="0" smtClean="0"/>
              <a:t> وللجراثيم </a:t>
            </a:r>
            <a:r>
              <a:rPr lang="ar-SY" sz="2000" dirty="0" err="1" smtClean="0"/>
              <a:t>اللاهوائية</a:t>
            </a:r>
            <a:r>
              <a:rPr lang="ar-SY" sz="2000" dirty="0" smtClean="0"/>
              <a:t>( يتواجدان معا في مضغوطات تحوي 750 ألف وحدة دولية </a:t>
            </a:r>
            <a:r>
              <a:rPr lang="ar-SY" sz="2000" dirty="0" err="1" smtClean="0"/>
              <a:t>سبيراميسين</a:t>
            </a:r>
            <a:r>
              <a:rPr lang="ar-SY" sz="2000" dirty="0" smtClean="0"/>
              <a:t> مع 125 ملغ </a:t>
            </a:r>
            <a:r>
              <a:rPr lang="ar-SY" sz="2000" dirty="0" err="1" smtClean="0"/>
              <a:t>ميترونيدازول</a:t>
            </a:r>
            <a:r>
              <a:rPr lang="ar-SY" sz="2000" dirty="0" smtClean="0"/>
              <a:t> ويعطى 3 - 6 أقراص باليوم للكبار، 3 أقراص باليوم بين 10 - 15 سنة  2قرص باليوم بين 5 - 10 سنوات</a:t>
            </a:r>
            <a:endParaRPr lang="ar-SY"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928670"/>
            <a:ext cx="8001056" cy="3857652"/>
          </a:xfrm>
          <a:prstGeom prst="rect">
            <a:avLst/>
          </a:prstGeom>
          <a:solidFill>
            <a:schemeClr val="accent2">
              <a:lumMod val="20000"/>
              <a:lumOff val="80000"/>
            </a:schemeClr>
          </a:solidFill>
          <a:ln>
            <a:solidFill>
              <a:srgbClr val="002060"/>
            </a:solidFill>
          </a:ln>
        </p:spPr>
        <p:txBody>
          <a:bodyPr wrap="square">
            <a:spAutoFit/>
          </a:bodyPr>
          <a:lstStyle/>
          <a:p>
            <a:pPr>
              <a:buNone/>
            </a:pPr>
            <a:r>
              <a:rPr lang="ar-SY" sz="2000" b="1" dirty="0" err="1" smtClean="0">
                <a:solidFill>
                  <a:srgbClr val="0070C0"/>
                </a:solidFill>
              </a:rPr>
              <a:t>اللينكوزاميدات</a:t>
            </a:r>
            <a:r>
              <a:rPr lang="ar-SY" sz="2000" b="1" dirty="0" smtClean="0">
                <a:solidFill>
                  <a:srgbClr val="0070C0"/>
                </a:solidFill>
              </a:rPr>
              <a:t> </a:t>
            </a:r>
            <a:r>
              <a:rPr lang="en-US" sz="2000" b="1" dirty="0" err="1" smtClean="0">
                <a:solidFill>
                  <a:srgbClr val="0070C0"/>
                </a:solidFill>
              </a:rPr>
              <a:t>Lincozamides</a:t>
            </a:r>
            <a:endParaRPr lang="en-US" sz="2000" b="1" dirty="0" smtClean="0">
              <a:solidFill>
                <a:srgbClr val="0070C0"/>
              </a:solidFill>
            </a:endParaRPr>
          </a:p>
          <a:p>
            <a:pPr>
              <a:buFont typeface="Wingdings" pitchFamily="2" charset="2"/>
              <a:buChar char="Ø"/>
            </a:pPr>
            <a:r>
              <a:rPr lang="ar-SY" sz="2000" dirty="0" smtClean="0"/>
              <a:t>هي صادات مثبطة لنمو الجراثيم، أهمها </a:t>
            </a:r>
            <a:r>
              <a:rPr lang="ar-SY" sz="2000" dirty="0" err="1" smtClean="0">
                <a:solidFill>
                  <a:srgbClr val="0070C0"/>
                </a:solidFill>
              </a:rPr>
              <a:t>اللينكوميسين</a:t>
            </a:r>
            <a:r>
              <a:rPr lang="ar-SY" sz="2000" dirty="0" smtClean="0">
                <a:solidFill>
                  <a:srgbClr val="0070C0"/>
                </a:solidFill>
              </a:rPr>
              <a:t> </a:t>
            </a:r>
            <a:r>
              <a:rPr lang="ar-SY" sz="2000" dirty="0" err="1" smtClean="0">
                <a:solidFill>
                  <a:srgbClr val="0070C0"/>
                </a:solidFill>
              </a:rPr>
              <a:t>والكلينداميسين</a:t>
            </a:r>
            <a:r>
              <a:rPr lang="ar-SY" sz="2000" dirty="0" smtClean="0">
                <a:solidFill>
                  <a:srgbClr val="0070C0"/>
                </a:solidFill>
              </a:rPr>
              <a:t> </a:t>
            </a:r>
            <a:r>
              <a:rPr lang="ar-SY" sz="2000" dirty="0" smtClean="0"/>
              <a:t>الذي حل محله </a:t>
            </a:r>
            <a:r>
              <a:rPr lang="ar-SY" sz="2000" dirty="0" err="1" smtClean="0"/>
              <a:t>الى</a:t>
            </a:r>
            <a:r>
              <a:rPr lang="ar-SY" sz="2000" dirty="0" smtClean="0"/>
              <a:t> حد كبير</a:t>
            </a:r>
          </a:p>
          <a:p>
            <a:pPr>
              <a:buNone/>
            </a:pPr>
            <a:r>
              <a:rPr lang="ar-SY" sz="2000" dirty="0" smtClean="0"/>
              <a:t>    حيث أظهر فعالية أكبر مضادة للجراثيم</a:t>
            </a:r>
          </a:p>
          <a:p>
            <a:r>
              <a:rPr lang="en-US" sz="2000" b="1" dirty="0" err="1" smtClean="0">
                <a:solidFill>
                  <a:srgbClr val="0070C0"/>
                </a:solidFill>
              </a:rPr>
              <a:t>Clindamycine</a:t>
            </a:r>
            <a:endParaRPr lang="ar-SY" sz="2000" b="1" dirty="0" smtClean="0">
              <a:solidFill>
                <a:srgbClr val="0070C0"/>
              </a:solidFill>
            </a:endParaRPr>
          </a:p>
          <a:p>
            <a:pPr>
              <a:buFont typeface="Wingdings" pitchFamily="2" charset="2"/>
              <a:buChar char="ü"/>
            </a:pPr>
            <a:r>
              <a:rPr lang="ar-SY" sz="2000" dirty="0" smtClean="0"/>
              <a:t>بسبب طيفه الواسع يمكن استعماله في :</a:t>
            </a:r>
          </a:p>
          <a:p>
            <a:r>
              <a:rPr lang="ar-SY" sz="2000" dirty="0" err="1" smtClean="0"/>
              <a:t>انتانات</a:t>
            </a:r>
            <a:r>
              <a:rPr lang="ar-SY" sz="2000" dirty="0" smtClean="0"/>
              <a:t> الجهاز التنفسي العلوي والسفلي</a:t>
            </a:r>
          </a:p>
          <a:p>
            <a:r>
              <a:rPr lang="ar-SY" sz="2000" dirty="0" err="1" smtClean="0"/>
              <a:t>انتانات</a:t>
            </a:r>
            <a:r>
              <a:rPr lang="ar-SY" sz="2000" dirty="0" smtClean="0"/>
              <a:t> العظم والنقي</a:t>
            </a:r>
          </a:p>
          <a:p>
            <a:r>
              <a:rPr lang="ar-SY" sz="2000" dirty="0" err="1" smtClean="0"/>
              <a:t>الانتانات</a:t>
            </a:r>
            <a:r>
              <a:rPr lang="ar-SY" sz="2000" dirty="0" smtClean="0"/>
              <a:t> </a:t>
            </a:r>
            <a:r>
              <a:rPr lang="ar-SY" sz="2000" dirty="0" err="1" smtClean="0"/>
              <a:t>والخراجات</a:t>
            </a:r>
            <a:r>
              <a:rPr lang="ar-SY" sz="2000" dirty="0" smtClean="0"/>
              <a:t> السنية</a:t>
            </a:r>
          </a:p>
          <a:p>
            <a:r>
              <a:rPr lang="ar-SY" sz="2000" dirty="0" err="1" smtClean="0"/>
              <a:t>انتانات</a:t>
            </a:r>
            <a:r>
              <a:rPr lang="ar-SY" sz="2000" dirty="0" smtClean="0"/>
              <a:t> بعد العمل الجراحي</a:t>
            </a:r>
          </a:p>
          <a:p>
            <a:r>
              <a:rPr lang="ar-SY" sz="2000" dirty="0" smtClean="0"/>
              <a:t>يمتص بشكل جيد فمويا ولا يتأثر بتناول الطعام ، ولا يعطى للحوامل أو المرضعات</a:t>
            </a:r>
          </a:p>
          <a:p>
            <a:r>
              <a:rPr lang="ar-SY" sz="2000" dirty="0" smtClean="0"/>
              <a:t>يعطى بجرعة 100 - 300 ملغ كل 6 ساعات، وللصغار 8 - 16 ملغ/</a:t>
            </a:r>
            <a:r>
              <a:rPr lang="ar-SY" sz="2000" dirty="0" err="1" smtClean="0"/>
              <a:t>كغ</a:t>
            </a:r>
            <a:r>
              <a:rPr lang="ar-SY" sz="2000" dirty="0" smtClean="0"/>
              <a:t> باليوم مقسمة </a:t>
            </a:r>
            <a:r>
              <a:rPr lang="ar-SY" sz="2000" dirty="0" err="1" smtClean="0"/>
              <a:t>الى</a:t>
            </a:r>
            <a:r>
              <a:rPr lang="ar-SY" sz="2000" dirty="0" smtClean="0"/>
              <a:t> 4 جرعات</a:t>
            </a:r>
            <a:endParaRPr lang="ar-SY"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1428736"/>
            <a:ext cx="7429552" cy="2862322"/>
          </a:xfrm>
          <a:prstGeom prst="rect">
            <a:avLst/>
          </a:prstGeom>
          <a:solidFill>
            <a:schemeClr val="accent2">
              <a:lumMod val="20000"/>
              <a:lumOff val="80000"/>
            </a:schemeClr>
          </a:solidFill>
          <a:ln>
            <a:solidFill>
              <a:srgbClr val="002060"/>
            </a:solidFill>
          </a:ln>
        </p:spPr>
        <p:txBody>
          <a:bodyPr wrap="square">
            <a:spAutoFit/>
          </a:bodyPr>
          <a:lstStyle/>
          <a:p>
            <a:pPr>
              <a:buNone/>
            </a:pPr>
            <a:r>
              <a:rPr lang="ar-SY" sz="2000" b="1" dirty="0" err="1" smtClean="0">
                <a:solidFill>
                  <a:srgbClr val="0070C0"/>
                </a:solidFill>
              </a:rPr>
              <a:t>الكلورامفنكول</a:t>
            </a:r>
            <a:r>
              <a:rPr lang="ar-SY" sz="2000" b="1" dirty="0" smtClean="0">
                <a:solidFill>
                  <a:srgbClr val="0070C0"/>
                </a:solidFill>
              </a:rPr>
              <a:t> </a:t>
            </a:r>
            <a:r>
              <a:rPr lang="en-US" sz="2000" b="1" dirty="0" err="1" smtClean="0">
                <a:solidFill>
                  <a:srgbClr val="0070C0"/>
                </a:solidFill>
              </a:rPr>
              <a:t>Chloramphenicol</a:t>
            </a:r>
            <a:endParaRPr lang="en-US" sz="2000" b="1" dirty="0" smtClean="0">
              <a:solidFill>
                <a:srgbClr val="0070C0"/>
              </a:solidFill>
            </a:endParaRPr>
          </a:p>
          <a:p>
            <a:pPr>
              <a:buFont typeface="Wingdings" pitchFamily="2" charset="2"/>
              <a:buChar char="Ø"/>
            </a:pPr>
            <a:r>
              <a:rPr lang="ar-SY" sz="2000" dirty="0" smtClean="0"/>
              <a:t>من الصادات الموقفة لنمو الجراثيم والواسعة الطيف</a:t>
            </a:r>
          </a:p>
          <a:p>
            <a:pPr>
              <a:buFont typeface="Wingdings" pitchFamily="2" charset="2"/>
              <a:buChar char="Ø"/>
            </a:pPr>
            <a:r>
              <a:rPr lang="ar-SY" sz="2000" dirty="0" smtClean="0"/>
              <a:t>يتواجد بعدة أشكال صيدلانية(كبسولات، </a:t>
            </a:r>
            <a:r>
              <a:rPr lang="ar-SY" sz="2000" dirty="0" err="1" smtClean="0"/>
              <a:t>شرابات</a:t>
            </a:r>
            <a:r>
              <a:rPr lang="ar-SY" sz="2000" dirty="0" smtClean="0"/>
              <a:t>، </a:t>
            </a:r>
            <a:r>
              <a:rPr lang="ar-SY" sz="2000" dirty="0" err="1" smtClean="0"/>
              <a:t>حبابات</a:t>
            </a:r>
            <a:r>
              <a:rPr lang="ar-SY" sz="2000" dirty="0" smtClean="0"/>
              <a:t> للحقن الوريدي أو العضلي، قطرات للعين أو الأذن، مراهم)</a:t>
            </a:r>
          </a:p>
          <a:p>
            <a:pPr>
              <a:buFont typeface="Wingdings" pitchFamily="2" charset="2"/>
              <a:buChar char="Ø"/>
            </a:pPr>
            <a:r>
              <a:rPr lang="ar-SY" sz="2000" dirty="0" smtClean="0"/>
              <a:t>تأثيراته الجانبية : </a:t>
            </a:r>
            <a:r>
              <a:rPr lang="ar-SY" sz="2000" dirty="0" err="1" smtClean="0"/>
              <a:t>الاصابة</a:t>
            </a:r>
            <a:r>
              <a:rPr lang="ar-SY" sz="2000" dirty="0" smtClean="0"/>
              <a:t> بمتلازمة الطفل الرمادي عند الأطفال، نقص في الكريات البيض، فقر دم لا تنسجي، اضطرابات هضمية </a:t>
            </a:r>
            <a:r>
              <a:rPr lang="ar-SY" sz="2000" dirty="0" err="1" smtClean="0"/>
              <a:t>واصابة</a:t>
            </a:r>
            <a:r>
              <a:rPr lang="ar-SY" sz="2000" dirty="0" smtClean="0"/>
              <a:t> بفطور المبيضات البيض لقتل </a:t>
            </a:r>
            <a:r>
              <a:rPr lang="ar-SY" sz="2000" dirty="0" err="1" smtClean="0"/>
              <a:t>الفلورا</a:t>
            </a:r>
            <a:r>
              <a:rPr lang="ar-SY" sz="2000" dirty="0" smtClean="0"/>
              <a:t> الطبيعية في الجسم</a:t>
            </a:r>
          </a:p>
          <a:p>
            <a:pPr>
              <a:buFont typeface="Wingdings" pitchFamily="2" charset="2"/>
              <a:buChar char="Ø"/>
            </a:pPr>
            <a:r>
              <a:rPr lang="ar-SY" sz="2000" dirty="0" smtClean="0"/>
              <a:t>بسبب هذه التأثيرات الجانبية الكثيرة والخطيرة ووجود البدائل الحديثة لم يعد يستعمل هذا الدواء </a:t>
            </a:r>
            <a:r>
              <a:rPr lang="ar-SY" sz="2000" dirty="0" err="1" smtClean="0"/>
              <a:t>جهازيا</a:t>
            </a:r>
            <a:r>
              <a:rPr lang="ar-SY" sz="2000" dirty="0" smtClean="0"/>
              <a:t> </a:t>
            </a:r>
            <a:r>
              <a:rPr lang="ar-SY" sz="2000" dirty="0" err="1" smtClean="0"/>
              <a:t>الا</a:t>
            </a:r>
            <a:r>
              <a:rPr lang="ar-SY" sz="2000" dirty="0" smtClean="0"/>
              <a:t> نادرا</a:t>
            </a:r>
            <a:endParaRPr lang="ar-SY"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357298"/>
            <a:ext cx="7929618" cy="2616101"/>
          </a:xfrm>
          <a:prstGeom prst="rect">
            <a:avLst/>
          </a:prstGeom>
          <a:solidFill>
            <a:schemeClr val="accent2">
              <a:lumMod val="20000"/>
              <a:lumOff val="80000"/>
            </a:schemeClr>
          </a:solidFill>
          <a:ln>
            <a:solidFill>
              <a:srgbClr val="002060"/>
            </a:solidFill>
          </a:ln>
        </p:spPr>
        <p:txBody>
          <a:bodyPr wrap="square">
            <a:spAutoFit/>
          </a:bodyPr>
          <a:lstStyle/>
          <a:p>
            <a:pPr>
              <a:buNone/>
            </a:pPr>
            <a:r>
              <a:rPr lang="ar-SY" sz="2400" b="1" dirty="0" err="1" smtClean="0">
                <a:solidFill>
                  <a:srgbClr val="0070C0"/>
                </a:solidFill>
              </a:rPr>
              <a:t>الأمينوغليكوزيدات</a:t>
            </a:r>
            <a:r>
              <a:rPr lang="ar-SY" sz="2400" b="1" dirty="0" smtClean="0">
                <a:solidFill>
                  <a:srgbClr val="0070C0"/>
                </a:solidFill>
              </a:rPr>
              <a:t> </a:t>
            </a:r>
            <a:r>
              <a:rPr lang="en-US" sz="2400" b="1" dirty="0" err="1" smtClean="0">
                <a:solidFill>
                  <a:srgbClr val="0070C0"/>
                </a:solidFill>
              </a:rPr>
              <a:t>Aminoglycosides</a:t>
            </a:r>
            <a:endParaRPr lang="en-US" sz="2400" b="1" dirty="0" smtClean="0">
              <a:solidFill>
                <a:srgbClr val="0070C0"/>
              </a:solidFill>
            </a:endParaRPr>
          </a:p>
          <a:p>
            <a:pPr>
              <a:buNone/>
            </a:pPr>
            <a:r>
              <a:rPr lang="ar-SY" sz="2000" dirty="0" smtClean="0"/>
              <a:t>  منها </a:t>
            </a:r>
            <a:r>
              <a:rPr lang="en-US" sz="2000" b="1" dirty="0" err="1" smtClean="0">
                <a:solidFill>
                  <a:srgbClr val="0070C0"/>
                </a:solidFill>
              </a:rPr>
              <a:t>Streptomycine</a:t>
            </a:r>
            <a:r>
              <a:rPr lang="en-US" sz="2000" b="1" dirty="0" smtClean="0">
                <a:solidFill>
                  <a:srgbClr val="0070C0"/>
                </a:solidFill>
              </a:rPr>
              <a:t>, </a:t>
            </a:r>
            <a:r>
              <a:rPr lang="en-US" sz="2000" b="1" dirty="0" err="1" smtClean="0">
                <a:solidFill>
                  <a:srgbClr val="0070C0"/>
                </a:solidFill>
              </a:rPr>
              <a:t>Kanamycine</a:t>
            </a:r>
            <a:r>
              <a:rPr lang="en-US" sz="2000" b="1" dirty="0" smtClean="0">
                <a:solidFill>
                  <a:srgbClr val="0070C0"/>
                </a:solidFill>
              </a:rPr>
              <a:t>, </a:t>
            </a:r>
            <a:r>
              <a:rPr lang="en-US" sz="2000" b="1" dirty="0" err="1" smtClean="0">
                <a:solidFill>
                  <a:srgbClr val="0070C0"/>
                </a:solidFill>
              </a:rPr>
              <a:t>Gentamycine</a:t>
            </a:r>
            <a:r>
              <a:rPr lang="en-US" sz="2000" b="1" dirty="0" smtClean="0">
                <a:solidFill>
                  <a:srgbClr val="0070C0"/>
                </a:solidFill>
              </a:rPr>
              <a:t>, </a:t>
            </a:r>
            <a:r>
              <a:rPr lang="en-US" sz="2000" b="1" dirty="0" err="1" smtClean="0">
                <a:solidFill>
                  <a:srgbClr val="0070C0"/>
                </a:solidFill>
              </a:rPr>
              <a:t>Amikacine</a:t>
            </a:r>
            <a:r>
              <a:rPr lang="en-US" sz="2000" b="1" dirty="0" smtClean="0">
                <a:solidFill>
                  <a:srgbClr val="0070C0"/>
                </a:solidFill>
              </a:rPr>
              <a:t>, </a:t>
            </a:r>
            <a:r>
              <a:rPr lang="en-US" sz="2000" b="1" dirty="0" err="1" smtClean="0">
                <a:solidFill>
                  <a:srgbClr val="0070C0"/>
                </a:solidFill>
              </a:rPr>
              <a:t>Tobramycine</a:t>
            </a:r>
            <a:endParaRPr lang="en-US" sz="2000" b="1" dirty="0" smtClean="0">
              <a:solidFill>
                <a:srgbClr val="0070C0"/>
              </a:solidFill>
            </a:endParaRPr>
          </a:p>
          <a:p>
            <a:pPr>
              <a:buFont typeface="Wingdings" pitchFamily="2" charset="2"/>
              <a:buChar char="Ø"/>
            </a:pPr>
            <a:r>
              <a:rPr lang="ar-SY" sz="2000" dirty="0" smtClean="0"/>
              <a:t>لا تمتص فمويا لذلك تعطى </a:t>
            </a:r>
            <a:r>
              <a:rPr lang="ar-SY" sz="2000" dirty="0" err="1" smtClean="0"/>
              <a:t>اما</a:t>
            </a:r>
            <a:r>
              <a:rPr lang="ar-SY" sz="2000" dirty="0" smtClean="0"/>
              <a:t> حقن عضلي أو وريدي أو تطبق موضعيا </a:t>
            </a:r>
            <a:r>
              <a:rPr lang="ar-SY" sz="2000" dirty="0" err="1" smtClean="0"/>
              <a:t>للانتانات</a:t>
            </a:r>
            <a:r>
              <a:rPr lang="ar-SY" sz="2000" dirty="0" smtClean="0"/>
              <a:t> الجلدية </a:t>
            </a:r>
          </a:p>
          <a:p>
            <a:r>
              <a:rPr lang="ar-SY" sz="2000" dirty="0" smtClean="0"/>
              <a:t>    </a:t>
            </a:r>
            <a:r>
              <a:rPr lang="ar-SY" sz="2000" dirty="0" err="1" smtClean="0"/>
              <a:t>أوعلى</a:t>
            </a:r>
            <a:r>
              <a:rPr lang="ar-SY" sz="2000" dirty="0" smtClean="0"/>
              <a:t> العين</a:t>
            </a:r>
          </a:p>
          <a:p>
            <a:pPr>
              <a:buFont typeface="Wingdings" pitchFamily="2" charset="2"/>
              <a:buChar char="Ø"/>
            </a:pPr>
            <a:r>
              <a:rPr lang="ar-SY" sz="2000" dirty="0" smtClean="0"/>
              <a:t>لا تعطى للحوامل بسبب </a:t>
            </a:r>
            <a:r>
              <a:rPr lang="ar-SY" sz="2000" dirty="0" err="1" smtClean="0"/>
              <a:t>احداثها</a:t>
            </a:r>
            <a:r>
              <a:rPr lang="ar-SY" sz="2000" dirty="0" smtClean="0"/>
              <a:t> لسمية سمعية للجنين</a:t>
            </a:r>
          </a:p>
          <a:p>
            <a:pPr>
              <a:buFont typeface="Wingdings" pitchFamily="2" charset="2"/>
              <a:buChar char="Ø"/>
            </a:pPr>
            <a:r>
              <a:rPr lang="ar-SY" sz="2000" dirty="0" smtClean="0"/>
              <a:t>تأثيرها الرئيسي على الجراثيم الهوائية الايجابية والسلبية</a:t>
            </a:r>
          </a:p>
          <a:p>
            <a:pPr>
              <a:buFont typeface="Wingdings" pitchFamily="2" charset="2"/>
              <a:buChar char="Ø"/>
            </a:pPr>
            <a:r>
              <a:rPr lang="ar-SY" sz="2000" dirty="0" smtClean="0"/>
              <a:t> وأيضا بسبب احتمال </a:t>
            </a:r>
            <a:r>
              <a:rPr lang="ar-SY" sz="2000" dirty="0" err="1" smtClean="0"/>
              <a:t>احداثها</a:t>
            </a:r>
            <a:r>
              <a:rPr lang="ar-SY" sz="2000" dirty="0" smtClean="0"/>
              <a:t> لآثار جانبية سمية سمعية أو عصبية أو كلوية أو </a:t>
            </a:r>
            <a:r>
              <a:rPr lang="ar-SY" sz="2000" dirty="0" err="1" smtClean="0"/>
              <a:t>تحسسية</a:t>
            </a:r>
            <a:r>
              <a:rPr lang="ar-SY" sz="2000" dirty="0" smtClean="0"/>
              <a:t>، </a:t>
            </a:r>
          </a:p>
          <a:p>
            <a:r>
              <a:rPr lang="ar-SY" sz="2000" dirty="0" smtClean="0"/>
              <a:t>    وبسبب قرب الجرعات الفعالة منها من الجرعات السامة لذلك تستعمل بحذر </a:t>
            </a:r>
            <a:endParaRPr lang="ar-SY"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000108"/>
            <a:ext cx="7572428" cy="1323439"/>
          </a:xfrm>
          <a:prstGeom prst="rect">
            <a:avLst/>
          </a:prstGeom>
          <a:solidFill>
            <a:schemeClr val="accent6">
              <a:lumMod val="20000"/>
              <a:lumOff val="80000"/>
            </a:schemeClr>
          </a:solidFill>
          <a:ln>
            <a:solidFill>
              <a:srgbClr val="002060"/>
            </a:solidFill>
          </a:ln>
        </p:spPr>
        <p:txBody>
          <a:bodyPr wrap="square">
            <a:spAutoFit/>
          </a:bodyPr>
          <a:lstStyle/>
          <a:p>
            <a:r>
              <a:rPr lang="ar-SY" sz="2000" b="1" dirty="0" smtClean="0"/>
              <a:t>تقسم الصادات الحيوية حسب طيف تأثيرها </a:t>
            </a:r>
            <a:r>
              <a:rPr lang="ar-SY" sz="2000" b="1" dirty="0" err="1" smtClean="0"/>
              <a:t>الى</a:t>
            </a:r>
            <a:r>
              <a:rPr lang="ar-SY" sz="2000" b="1" dirty="0" smtClean="0"/>
              <a:t> :</a:t>
            </a:r>
          </a:p>
          <a:p>
            <a:pPr>
              <a:buNone/>
            </a:pPr>
            <a:r>
              <a:rPr lang="ar-SY" sz="2000" dirty="0" smtClean="0"/>
              <a:t>- </a:t>
            </a:r>
            <a:r>
              <a:rPr lang="ar-SY" sz="2000" b="1" dirty="0" smtClean="0"/>
              <a:t>صادات ضيقة الطيف: </a:t>
            </a:r>
            <a:r>
              <a:rPr lang="ar-SY" sz="2000" dirty="0" smtClean="0"/>
              <a:t>تؤثر على عدد محدد من الجراثيم</a:t>
            </a:r>
          </a:p>
          <a:p>
            <a:pPr>
              <a:buNone/>
            </a:pPr>
            <a:r>
              <a:rPr lang="ar-SY" sz="2000" dirty="0" smtClean="0"/>
              <a:t>- </a:t>
            </a:r>
            <a:r>
              <a:rPr lang="ar-SY" sz="2000" b="1" dirty="0" smtClean="0"/>
              <a:t>صادات واسعة الطيف</a:t>
            </a:r>
            <a:r>
              <a:rPr lang="ar-SY" sz="2000" dirty="0" smtClean="0"/>
              <a:t>: تؤثر على عدد كبير من الجراثيم ايجابية وسلبية الغرام</a:t>
            </a:r>
          </a:p>
          <a:p>
            <a:pPr>
              <a:buNone/>
            </a:pPr>
            <a:r>
              <a:rPr lang="ar-SY" sz="2000" dirty="0" smtClean="0"/>
              <a:t>- </a:t>
            </a:r>
            <a:r>
              <a:rPr lang="ar-SY" sz="2000" b="1" dirty="0" smtClean="0"/>
              <a:t>صادات ممتدة الطيف: </a:t>
            </a:r>
            <a:r>
              <a:rPr lang="ar-SY" sz="2000" dirty="0" smtClean="0"/>
              <a:t>بين المجموعتين السابقتين</a:t>
            </a:r>
            <a:endParaRPr lang="ar-SY" sz="2000" dirty="0"/>
          </a:p>
        </p:txBody>
      </p:sp>
      <p:sp>
        <p:nvSpPr>
          <p:cNvPr id="3" name="مستطيل 2"/>
          <p:cNvSpPr/>
          <p:nvPr/>
        </p:nvSpPr>
        <p:spPr>
          <a:xfrm>
            <a:off x="642910" y="2428868"/>
            <a:ext cx="7643866" cy="1938992"/>
          </a:xfrm>
          <a:prstGeom prst="rect">
            <a:avLst/>
          </a:prstGeom>
          <a:solidFill>
            <a:schemeClr val="accent3">
              <a:lumMod val="60000"/>
              <a:lumOff val="40000"/>
            </a:schemeClr>
          </a:solidFill>
          <a:ln>
            <a:solidFill>
              <a:srgbClr val="002060"/>
            </a:solidFill>
          </a:ln>
        </p:spPr>
        <p:txBody>
          <a:bodyPr wrap="square">
            <a:spAutoFit/>
          </a:bodyPr>
          <a:lstStyle/>
          <a:p>
            <a:pPr>
              <a:buNone/>
            </a:pPr>
            <a:r>
              <a:rPr lang="ar-SY" sz="2000" b="1" dirty="0" smtClean="0"/>
              <a:t>ويمكن أن تصنف الصادات حسب تأثيرها على الجراثيم </a:t>
            </a:r>
            <a:r>
              <a:rPr lang="ar-SY" sz="2000" b="1" dirty="0" err="1" smtClean="0"/>
              <a:t>الى</a:t>
            </a:r>
            <a:r>
              <a:rPr lang="ar-SY" sz="2000" b="1" dirty="0" smtClean="0"/>
              <a:t> :</a:t>
            </a:r>
          </a:p>
          <a:p>
            <a:pPr>
              <a:buNone/>
            </a:pPr>
            <a:r>
              <a:rPr lang="ar-SY" sz="2000" b="1" dirty="0" smtClean="0"/>
              <a:t>- قاتلة للجراثيم  </a:t>
            </a:r>
            <a:r>
              <a:rPr lang="en-US" sz="2000" b="1" dirty="0" err="1" smtClean="0"/>
              <a:t>Bacteriocide</a:t>
            </a:r>
            <a:endParaRPr lang="en-US" sz="2000" b="1" dirty="0" smtClean="0"/>
          </a:p>
          <a:p>
            <a:pPr>
              <a:buNone/>
            </a:pPr>
            <a:r>
              <a:rPr lang="ar-SY" sz="2000" dirty="0" smtClean="0"/>
              <a:t>- </a:t>
            </a:r>
            <a:r>
              <a:rPr lang="ar-SY" sz="2000" b="1" dirty="0" smtClean="0"/>
              <a:t>مثبطة لنمو الجراثيم  </a:t>
            </a:r>
            <a:r>
              <a:rPr lang="en-US" sz="2000" b="1" dirty="0" err="1" smtClean="0"/>
              <a:t>Bacteriostatic</a:t>
            </a:r>
            <a:endParaRPr lang="en-US" sz="2000" b="1" dirty="0" smtClean="0"/>
          </a:p>
          <a:p>
            <a:r>
              <a:rPr lang="ar-SY" sz="2000" dirty="0" smtClean="0"/>
              <a:t>   نقول عن صاد أنه قاتل للجراثيم عندما لا يترك سوى 1 / 10000 من الجراثيم المدروسة </a:t>
            </a:r>
          </a:p>
          <a:p>
            <a:r>
              <a:rPr lang="ar-SY" sz="2000" dirty="0" smtClean="0"/>
              <a:t>   حية بعد 24 ساعة من التماس بينه وبين الزرع الجرثومي، ونقول أنه موقف لنمو الجراثيم</a:t>
            </a:r>
          </a:p>
          <a:p>
            <a:r>
              <a:rPr lang="ar-SY" sz="2000" dirty="0" smtClean="0"/>
              <a:t>    </a:t>
            </a:r>
            <a:r>
              <a:rPr lang="ar-SY" sz="2000" dirty="0" err="1" smtClean="0"/>
              <a:t>اذا</a:t>
            </a:r>
            <a:r>
              <a:rPr lang="ar-SY" sz="2000" dirty="0" smtClean="0"/>
              <a:t> ما ترك أكثر من ذلك</a:t>
            </a:r>
            <a:endParaRPr lang="ar-SY"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285860"/>
            <a:ext cx="8001056" cy="2246769"/>
          </a:xfrm>
          <a:prstGeom prst="rect">
            <a:avLst/>
          </a:prstGeom>
          <a:solidFill>
            <a:schemeClr val="accent2">
              <a:lumMod val="20000"/>
              <a:lumOff val="80000"/>
            </a:schemeClr>
          </a:solidFill>
          <a:ln>
            <a:solidFill>
              <a:srgbClr val="002060"/>
            </a:solidFill>
          </a:ln>
        </p:spPr>
        <p:txBody>
          <a:bodyPr wrap="square">
            <a:spAutoFit/>
          </a:bodyPr>
          <a:lstStyle/>
          <a:p>
            <a:pPr>
              <a:buNone/>
            </a:pPr>
            <a:r>
              <a:rPr lang="ar-SY" sz="2000" b="1" dirty="0" err="1" smtClean="0">
                <a:solidFill>
                  <a:srgbClr val="0070C0"/>
                </a:solidFill>
              </a:rPr>
              <a:t>اللاينزوليد</a:t>
            </a:r>
            <a:r>
              <a:rPr lang="ar-SY" sz="2000" b="1" dirty="0" smtClean="0">
                <a:solidFill>
                  <a:srgbClr val="0070C0"/>
                </a:solidFill>
              </a:rPr>
              <a:t> </a:t>
            </a:r>
            <a:r>
              <a:rPr lang="en-US" sz="2000" b="1" dirty="0" err="1" smtClean="0">
                <a:solidFill>
                  <a:srgbClr val="0070C0"/>
                </a:solidFill>
              </a:rPr>
              <a:t>Linezolide</a:t>
            </a:r>
            <a:endParaRPr lang="en-US" sz="2000" b="1" dirty="0" smtClean="0">
              <a:solidFill>
                <a:srgbClr val="0070C0"/>
              </a:solidFill>
            </a:endParaRPr>
          </a:p>
          <a:p>
            <a:pPr>
              <a:buFont typeface="Wingdings" pitchFamily="2" charset="2"/>
              <a:buChar char="Ø"/>
            </a:pPr>
            <a:r>
              <a:rPr lang="ar-SY" sz="2000" dirty="0" smtClean="0"/>
              <a:t>من الأدوية الحديثة نسبيا</a:t>
            </a:r>
          </a:p>
          <a:p>
            <a:pPr>
              <a:buFont typeface="Wingdings" pitchFamily="2" charset="2"/>
              <a:buChar char="Ø"/>
            </a:pPr>
            <a:r>
              <a:rPr lang="ar-SY" sz="2000" dirty="0" smtClean="0"/>
              <a:t>فعال ضد المكورات العقدية والعنقودية والمعوية، والمكورات </a:t>
            </a:r>
            <a:r>
              <a:rPr lang="ar-SY" sz="2000" dirty="0" err="1" smtClean="0"/>
              <a:t>اللاهوائية</a:t>
            </a:r>
            <a:r>
              <a:rPr lang="ar-SY" sz="2000" dirty="0" smtClean="0"/>
              <a:t> ايجابية الغرام</a:t>
            </a:r>
          </a:p>
          <a:p>
            <a:pPr>
              <a:buFont typeface="Wingdings" pitchFamily="2" charset="2"/>
              <a:buChar char="Ø"/>
            </a:pPr>
            <a:r>
              <a:rPr lang="ar-SY" sz="2000" dirty="0" smtClean="0"/>
              <a:t>يعطى فمويا </a:t>
            </a:r>
            <a:r>
              <a:rPr lang="ar-SY" sz="2000" dirty="0" err="1" smtClean="0"/>
              <a:t>او</a:t>
            </a:r>
            <a:r>
              <a:rPr lang="ar-SY" sz="2000" dirty="0" smtClean="0"/>
              <a:t> وريديا بجرعة 600 ملغ مرتين باليوم</a:t>
            </a:r>
          </a:p>
          <a:p>
            <a:pPr>
              <a:buFont typeface="Wingdings" pitchFamily="2" charset="2"/>
              <a:buChar char="Ø"/>
            </a:pPr>
            <a:r>
              <a:rPr lang="ar-SY" sz="2000" dirty="0" smtClean="0"/>
              <a:t>مفيد في علاج ذات رئة </a:t>
            </a:r>
            <a:r>
              <a:rPr lang="ar-SY" sz="2000" dirty="0" err="1" smtClean="0"/>
              <a:t>المشافي</a:t>
            </a:r>
            <a:r>
              <a:rPr lang="ar-SY" sz="2000" dirty="0" smtClean="0"/>
              <a:t> والمكتسبة بالمجتمع، وفي علاج السل المقاوم للأدوية الأخرى</a:t>
            </a:r>
          </a:p>
          <a:p>
            <a:pPr>
              <a:buFont typeface="Wingdings" pitchFamily="2" charset="2"/>
              <a:buChar char="Ø"/>
            </a:pPr>
            <a:r>
              <a:rPr lang="ar-SY" sz="2000" dirty="0" smtClean="0"/>
              <a:t>قد يسبب نقص </a:t>
            </a:r>
            <a:r>
              <a:rPr lang="ar-SY" sz="2000" dirty="0" err="1" smtClean="0"/>
              <a:t>صفيحات</a:t>
            </a:r>
            <a:r>
              <a:rPr lang="ar-SY" sz="2000" dirty="0" smtClean="0"/>
              <a:t> وخاصة </a:t>
            </a:r>
            <a:r>
              <a:rPr lang="ar-SY" sz="2000" dirty="0" err="1" smtClean="0"/>
              <a:t>اذا</a:t>
            </a:r>
            <a:r>
              <a:rPr lang="ar-SY" sz="2000" dirty="0" smtClean="0"/>
              <a:t> </a:t>
            </a:r>
            <a:r>
              <a:rPr lang="ar-SY" sz="2000" dirty="0" err="1" smtClean="0"/>
              <a:t>اعطي</a:t>
            </a:r>
            <a:r>
              <a:rPr lang="ar-SY" sz="2000" dirty="0" smtClean="0"/>
              <a:t> لأكثر من أسبوعين، وقد يسبب أيضا فقر دم </a:t>
            </a:r>
          </a:p>
          <a:p>
            <a:r>
              <a:rPr lang="ar-SY" sz="2000" dirty="0" smtClean="0"/>
              <a:t>   ونقص </a:t>
            </a:r>
            <a:r>
              <a:rPr lang="ar-SY" sz="2000" dirty="0" err="1" smtClean="0"/>
              <a:t>عدلات</a:t>
            </a:r>
            <a:r>
              <a:rPr lang="ar-SY" sz="2000" dirty="0" smtClean="0"/>
              <a:t> و قد يحدث اعتلال عصبي وبصري مع الاستعمال الطويل</a:t>
            </a:r>
            <a:endParaRPr lang="ar-SY"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571612"/>
            <a:ext cx="8001056" cy="1015663"/>
          </a:xfrm>
          <a:prstGeom prst="rect">
            <a:avLst/>
          </a:prstGeom>
          <a:solidFill>
            <a:schemeClr val="accent2">
              <a:lumMod val="20000"/>
              <a:lumOff val="80000"/>
            </a:schemeClr>
          </a:solidFill>
          <a:ln>
            <a:solidFill>
              <a:srgbClr val="002060"/>
            </a:solidFill>
          </a:ln>
        </p:spPr>
        <p:txBody>
          <a:bodyPr wrap="square">
            <a:spAutoFit/>
          </a:bodyPr>
          <a:lstStyle/>
          <a:p>
            <a:pPr>
              <a:buNone/>
            </a:pPr>
            <a:r>
              <a:rPr lang="ar-SY" sz="2000" b="1" dirty="0" smtClean="0">
                <a:solidFill>
                  <a:srgbClr val="0070C0"/>
                </a:solidFill>
              </a:rPr>
              <a:t>حمض </a:t>
            </a:r>
            <a:r>
              <a:rPr lang="ar-SY" sz="2000" b="1" dirty="0" err="1" smtClean="0">
                <a:solidFill>
                  <a:srgbClr val="0070C0"/>
                </a:solidFill>
              </a:rPr>
              <a:t>الفوسيديك</a:t>
            </a:r>
            <a:r>
              <a:rPr lang="ar-SY" sz="2000" b="1" dirty="0" smtClean="0">
                <a:solidFill>
                  <a:srgbClr val="0070C0"/>
                </a:solidFill>
              </a:rPr>
              <a:t> </a:t>
            </a:r>
            <a:r>
              <a:rPr lang="en-US" sz="2000" b="1" dirty="0" err="1" smtClean="0">
                <a:solidFill>
                  <a:srgbClr val="0070C0"/>
                </a:solidFill>
              </a:rPr>
              <a:t>Fucidic</a:t>
            </a:r>
            <a:r>
              <a:rPr lang="en-US" sz="2000" b="1" dirty="0" smtClean="0">
                <a:solidFill>
                  <a:srgbClr val="0070C0"/>
                </a:solidFill>
              </a:rPr>
              <a:t> Acid</a:t>
            </a:r>
          </a:p>
          <a:p>
            <a:pPr>
              <a:buFont typeface="Wingdings" pitchFamily="2" charset="2"/>
              <a:buChar char="Ø"/>
            </a:pPr>
            <a:r>
              <a:rPr lang="ar-SY" sz="2000" dirty="0" smtClean="0"/>
              <a:t>يستعمل موضعيا فقط بشكل كريم أو مرهم لعلاج </a:t>
            </a:r>
            <a:r>
              <a:rPr lang="ar-SY" sz="2000" dirty="0" err="1" smtClean="0"/>
              <a:t>الانتانات</a:t>
            </a:r>
            <a:r>
              <a:rPr lang="ar-SY" sz="2000" dirty="0" smtClean="0"/>
              <a:t> الجلدية أو العينية المسببة</a:t>
            </a:r>
          </a:p>
          <a:p>
            <a:r>
              <a:rPr lang="ar-SY" sz="2000" dirty="0" smtClean="0"/>
              <a:t>    بالمكورات العنقودية</a:t>
            </a:r>
            <a:endParaRPr lang="ar-SY"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785794"/>
            <a:ext cx="7858180" cy="2554545"/>
          </a:xfrm>
          <a:prstGeom prst="rect">
            <a:avLst/>
          </a:prstGeom>
          <a:solidFill>
            <a:srgbClr val="92D050"/>
          </a:solidFill>
          <a:ln>
            <a:solidFill>
              <a:srgbClr val="002060"/>
            </a:solidFill>
          </a:ln>
        </p:spPr>
        <p:txBody>
          <a:bodyPr wrap="square">
            <a:spAutoFit/>
          </a:bodyPr>
          <a:lstStyle/>
          <a:p>
            <a:pPr>
              <a:buNone/>
            </a:pPr>
            <a:r>
              <a:rPr lang="ar-SY" sz="2000" b="1" dirty="0" smtClean="0">
                <a:solidFill>
                  <a:srgbClr val="0070C0"/>
                </a:solidFill>
              </a:rPr>
              <a:t>مثبطات اصطناع الحمض النووي الجرثومي</a:t>
            </a:r>
          </a:p>
          <a:p>
            <a:pPr>
              <a:buNone/>
            </a:pPr>
            <a:r>
              <a:rPr lang="ar-SY" sz="2000" b="1" dirty="0" err="1" smtClean="0">
                <a:solidFill>
                  <a:srgbClr val="0070C0"/>
                </a:solidFill>
              </a:rPr>
              <a:t>الفلوروكينولونات</a:t>
            </a:r>
            <a:r>
              <a:rPr lang="ar-SY" sz="2000" b="1" dirty="0" smtClean="0">
                <a:solidFill>
                  <a:srgbClr val="0070C0"/>
                </a:solidFill>
              </a:rPr>
              <a:t> </a:t>
            </a:r>
            <a:r>
              <a:rPr lang="en-US" sz="2000" b="1" dirty="0" err="1" smtClean="0">
                <a:solidFill>
                  <a:srgbClr val="0070C0"/>
                </a:solidFill>
              </a:rPr>
              <a:t>Flouroquinolone</a:t>
            </a:r>
            <a:endParaRPr lang="en-US" sz="2000" b="1" dirty="0" smtClean="0">
              <a:solidFill>
                <a:srgbClr val="0070C0"/>
              </a:solidFill>
            </a:endParaRPr>
          </a:p>
          <a:p>
            <a:pPr>
              <a:buFont typeface="Wingdings" pitchFamily="2" charset="2"/>
              <a:buChar char="Ø"/>
            </a:pPr>
            <a:r>
              <a:rPr lang="ar-SY" sz="2000" dirty="0" smtClean="0"/>
              <a:t>هي صادات قاتلة للجراثيم وتؤثر خاصة في الجراثيم سلبية الغرام</a:t>
            </a:r>
          </a:p>
          <a:p>
            <a:pPr>
              <a:buFont typeface="Wingdings" pitchFamily="2" charset="2"/>
              <a:buChar char="Ø"/>
            </a:pPr>
            <a:r>
              <a:rPr lang="ar-SY" sz="2000" dirty="0" smtClean="0"/>
              <a:t>تستعمل في </a:t>
            </a:r>
            <a:r>
              <a:rPr lang="ar-SY" sz="2000" dirty="0" err="1" smtClean="0"/>
              <a:t>انتانات</a:t>
            </a:r>
            <a:r>
              <a:rPr lang="ar-SY" sz="2000" dirty="0" smtClean="0"/>
              <a:t> الجهاز البولي وبعض </a:t>
            </a:r>
            <a:r>
              <a:rPr lang="ar-SY" sz="2000" dirty="0" err="1" smtClean="0"/>
              <a:t>الاسهالات</a:t>
            </a:r>
            <a:r>
              <a:rPr lang="ar-SY" sz="2000" dirty="0" smtClean="0"/>
              <a:t> الجرثومية، وبعضها مفيد في علاج </a:t>
            </a:r>
            <a:r>
              <a:rPr lang="ar-SY" sz="2000" dirty="0" err="1" smtClean="0"/>
              <a:t>الانتانات</a:t>
            </a:r>
            <a:r>
              <a:rPr lang="ar-SY" sz="2000" dirty="0" smtClean="0"/>
              <a:t> التنفسية العلوية والسفلية</a:t>
            </a:r>
            <a:endParaRPr lang="ar-SY" sz="2000" dirty="0" smtClean="0">
              <a:solidFill>
                <a:srgbClr val="0070C0"/>
              </a:solidFill>
            </a:endParaRPr>
          </a:p>
          <a:p>
            <a:r>
              <a:rPr lang="ar-SY" sz="2000" dirty="0" smtClean="0">
                <a:solidFill>
                  <a:srgbClr val="0070C0"/>
                </a:solidFill>
              </a:rPr>
              <a:t>منها </a:t>
            </a:r>
            <a:r>
              <a:rPr lang="en-US" sz="2000" b="1" dirty="0" err="1" smtClean="0">
                <a:solidFill>
                  <a:srgbClr val="0070C0"/>
                </a:solidFill>
              </a:rPr>
              <a:t>Ciprofloxacine</a:t>
            </a:r>
            <a:r>
              <a:rPr lang="en-US" sz="2000" b="1" dirty="0" smtClean="0">
                <a:solidFill>
                  <a:srgbClr val="0070C0"/>
                </a:solidFill>
              </a:rPr>
              <a:t>, </a:t>
            </a:r>
            <a:r>
              <a:rPr lang="en-US" sz="2000" b="1" dirty="0" err="1" smtClean="0">
                <a:solidFill>
                  <a:srgbClr val="0070C0"/>
                </a:solidFill>
              </a:rPr>
              <a:t>Ofloxacine</a:t>
            </a:r>
            <a:r>
              <a:rPr lang="en-US" sz="2000" b="1" dirty="0" smtClean="0">
                <a:solidFill>
                  <a:srgbClr val="0070C0"/>
                </a:solidFill>
              </a:rPr>
              <a:t>, </a:t>
            </a:r>
            <a:r>
              <a:rPr lang="en-US" sz="2000" b="1" dirty="0" err="1" smtClean="0">
                <a:solidFill>
                  <a:srgbClr val="0070C0"/>
                </a:solidFill>
              </a:rPr>
              <a:t>Norfloxacine</a:t>
            </a:r>
            <a:r>
              <a:rPr lang="en-US" sz="2000" b="1" dirty="0" smtClean="0">
                <a:solidFill>
                  <a:srgbClr val="0070C0"/>
                </a:solidFill>
              </a:rPr>
              <a:t>, </a:t>
            </a:r>
            <a:r>
              <a:rPr lang="en-US" sz="2000" b="1" dirty="0" err="1" smtClean="0">
                <a:solidFill>
                  <a:srgbClr val="0070C0"/>
                </a:solidFill>
              </a:rPr>
              <a:t>Pefloxacine</a:t>
            </a:r>
            <a:r>
              <a:rPr lang="en-US" sz="2000" b="1" dirty="0" smtClean="0">
                <a:solidFill>
                  <a:srgbClr val="0070C0"/>
                </a:solidFill>
              </a:rPr>
              <a:t>, </a:t>
            </a:r>
            <a:r>
              <a:rPr lang="en-US" sz="2000" b="1" dirty="0" err="1" smtClean="0">
                <a:solidFill>
                  <a:srgbClr val="0070C0"/>
                </a:solidFill>
              </a:rPr>
              <a:t>Levofloxacine</a:t>
            </a:r>
            <a:r>
              <a:rPr lang="en-US" sz="2000" b="1" dirty="0" smtClean="0">
                <a:solidFill>
                  <a:srgbClr val="0070C0"/>
                </a:solidFill>
              </a:rPr>
              <a:t>, </a:t>
            </a:r>
            <a:r>
              <a:rPr lang="en-US" sz="2000" b="1" dirty="0" err="1" smtClean="0">
                <a:solidFill>
                  <a:srgbClr val="0070C0"/>
                </a:solidFill>
              </a:rPr>
              <a:t>Gatifloxacine</a:t>
            </a:r>
            <a:endParaRPr lang="en-US" sz="2000" b="1" dirty="0" smtClean="0">
              <a:solidFill>
                <a:srgbClr val="0070C0"/>
              </a:solidFill>
            </a:endParaRPr>
          </a:p>
          <a:p>
            <a:pPr>
              <a:buFont typeface="Wingdings" pitchFamily="2" charset="2"/>
              <a:buChar char="Ø"/>
            </a:pPr>
            <a:r>
              <a:rPr lang="ar-SY" sz="2000" dirty="0" smtClean="0"/>
              <a:t>جميعها لا تعطى للرضع أو للأطفال ولا للحوامل أو المرضعات</a:t>
            </a:r>
          </a:p>
        </p:txBody>
      </p:sp>
      <p:sp>
        <p:nvSpPr>
          <p:cNvPr id="3" name="مستطيل 2"/>
          <p:cNvSpPr/>
          <p:nvPr/>
        </p:nvSpPr>
        <p:spPr>
          <a:xfrm>
            <a:off x="785786" y="3357562"/>
            <a:ext cx="7858180" cy="1015663"/>
          </a:xfrm>
          <a:prstGeom prst="rect">
            <a:avLst/>
          </a:prstGeom>
          <a:solidFill>
            <a:srgbClr val="92D050"/>
          </a:solidFill>
          <a:ln>
            <a:solidFill>
              <a:srgbClr val="002060"/>
            </a:solidFill>
          </a:ln>
        </p:spPr>
        <p:txBody>
          <a:bodyPr wrap="square">
            <a:spAutoFit/>
          </a:bodyPr>
          <a:lstStyle/>
          <a:p>
            <a:pPr>
              <a:buFont typeface="Wingdings" pitchFamily="2" charset="2"/>
              <a:buChar char="Ø"/>
            </a:pPr>
            <a:r>
              <a:rPr lang="ar-SY" sz="2000" dirty="0" err="1" smtClean="0"/>
              <a:t>الكينولونات</a:t>
            </a:r>
            <a:r>
              <a:rPr lang="ar-SY" sz="2000" dirty="0" smtClean="0"/>
              <a:t> الجديدة قد تفيد في </a:t>
            </a:r>
            <a:r>
              <a:rPr lang="ar-SY" sz="2000" dirty="0" err="1" smtClean="0"/>
              <a:t>الانتانات</a:t>
            </a:r>
            <a:r>
              <a:rPr lang="ar-SY" sz="2000" dirty="0" smtClean="0"/>
              <a:t> العظمية المفصلية وخصوصا التي تحدث بعد القطع العظمي أو الخياطة العظمية بواسطة الصفائح، يمكن استعمال </a:t>
            </a:r>
            <a:r>
              <a:rPr lang="en-US" sz="2000" b="1" dirty="0" err="1" smtClean="0">
                <a:solidFill>
                  <a:srgbClr val="0070C0"/>
                </a:solidFill>
              </a:rPr>
              <a:t>Pefloxacine</a:t>
            </a:r>
            <a:r>
              <a:rPr lang="en-US" sz="2000" dirty="0" smtClean="0"/>
              <a:t> </a:t>
            </a:r>
            <a:r>
              <a:rPr lang="ar-SY" sz="2000" dirty="0" smtClean="0"/>
              <a:t>في مثل هذه الحالات</a:t>
            </a:r>
            <a:endParaRPr lang="ar-SY"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7290" y="1571612"/>
            <a:ext cx="7143800" cy="1077218"/>
          </a:xfrm>
          <a:prstGeom prst="rect">
            <a:avLst/>
          </a:prstGeom>
          <a:solidFill>
            <a:srgbClr val="FFC000"/>
          </a:solidFill>
          <a:ln>
            <a:solidFill>
              <a:srgbClr val="002060"/>
            </a:solidFill>
          </a:ln>
        </p:spPr>
        <p:txBody>
          <a:bodyPr wrap="square">
            <a:spAutoFit/>
          </a:bodyPr>
          <a:lstStyle/>
          <a:p>
            <a:pPr>
              <a:buNone/>
            </a:pPr>
            <a:r>
              <a:rPr lang="ar-SY" sz="2400" b="1" dirty="0" smtClean="0">
                <a:solidFill>
                  <a:srgbClr val="0070C0"/>
                </a:solidFill>
              </a:rPr>
              <a:t>مثبطات </a:t>
            </a:r>
            <a:r>
              <a:rPr lang="ar-SY" sz="2400" b="1" dirty="0" err="1" smtClean="0">
                <a:solidFill>
                  <a:srgbClr val="0070C0"/>
                </a:solidFill>
              </a:rPr>
              <a:t>الاستقلاب</a:t>
            </a:r>
            <a:r>
              <a:rPr lang="ar-SY" sz="2400" b="1" dirty="0" smtClean="0">
                <a:solidFill>
                  <a:srgbClr val="0070C0"/>
                </a:solidFill>
              </a:rPr>
              <a:t> (مثبطات اصطناع حمض </a:t>
            </a:r>
            <a:r>
              <a:rPr lang="ar-SY" sz="2400" b="1" dirty="0" err="1" smtClean="0">
                <a:solidFill>
                  <a:srgbClr val="0070C0"/>
                </a:solidFill>
              </a:rPr>
              <a:t>الفوليك</a:t>
            </a:r>
            <a:r>
              <a:rPr lang="ar-SY" sz="2000" b="1" dirty="0" smtClean="0">
                <a:solidFill>
                  <a:srgbClr val="0070C0"/>
                </a:solidFill>
              </a:rPr>
              <a:t>)</a:t>
            </a:r>
          </a:p>
          <a:p>
            <a:pPr>
              <a:buNone/>
            </a:pPr>
            <a:r>
              <a:rPr lang="ar-SY" sz="2000" b="1" dirty="0" err="1" smtClean="0"/>
              <a:t>السلفوناميدات</a:t>
            </a:r>
            <a:r>
              <a:rPr lang="ar-SY" sz="2000" b="1" dirty="0" smtClean="0"/>
              <a:t> </a:t>
            </a:r>
            <a:r>
              <a:rPr lang="en-US" sz="2000" b="1" dirty="0" smtClean="0">
                <a:solidFill>
                  <a:srgbClr val="0070C0"/>
                </a:solidFill>
              </a:rPr>
              <a:t>sulfonamides</a:t>
            </a:r>
          </a:p>
          <a:p>
            <a:pPr>
              <a:buNone/>
            </a:pPr>
            <a:r>
              <a:rPr lang="ar-SY" sz="2000" b="1" dirty="0" smtClean="0"/>
              <a:t> </a:t>
            </a:r>
            <a:r>
              <a:rPr lang="ar-SY" sz="2000" b="1" dirty="0" err="1" smtClean="0"/>
              <a:t>تريميتوبريم</a:t>
            </a:r>
            <a:r>
              <a:rPr lang="ar-SY" sz="2000" b="1" dirty="0" smtClean="0"/>
              <a:t> </a:t>
            </a:r>
            <a:r>
              <a:rPr lang="en-US" sz="2000" b="1" dirty="0" err="1" smtClean="0">
                <a:solidFill>
                  <a:srgbClr val="0070C0"/>
                </a:solidFill>
              </a:rPr>
              <a:t>Trimethoprim</a:t>
            </a:r>
            <a:endParaRPr lang="en-US" sz="2000" b="1" dirty="0" smtClean="0">
              <a:solidFill>
                <a:srgbClr val="0070C0"/>
              </a:solidFill>
            </a:endParaRPr>
          </a:p>
        </p:txBody>
      </p:sp>
      <p:pic>
        <p:nvPicPr>
          <p:cNvPr id="12290" name="Picture 2" descr="دليل الأدوية العالمي: Bactrim دواء باكتريم"/>
          <p:cNvPicPr>
            <a:picLocks noChangeAspect="1" noChangeArrowheads="1"/>
          </p:cNvPicPr>
          <p:nvPr/>
        </p:nvPicPr>
        <p:blipFill>
          <a:blip r:embed="rId2"/>
          <a:srcRect/>
          <a:stretch>
            <a:fillRect/>
          </a:stretch>
        </p:blipFill>
        <p:spPr bwMode="auto">
          <a:xfrm>
            <a:off x="642910" y="2857496"/>
            <a:ext cx="3929090" cy="228601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166843"/>
            <a:ext cx="8215370" cy="3548041"/>
          </a:xfrm>
          <a:prstGeom prst="rect">
            <a:avLst/>
          </a:prstGeom>
          <a:solidFill>
            <a:srgbClr val="FFC000"/>
          </a:solidFill>
          <a:ln>
            <a:solidFill>
              <a:srgbClr val="002060"/>
            </a:solidFill>
          </a:ln>
        </p:spPr>
        <p:txBody>
          <a:bodyPr wrap="square">
            <a:spAutoFit/>
          </a:bodyPr>
          <a:lstStyle/>
          <a:p>
            <a:pPr>
              <a:buFont typeface="Wingdings" pitchFamily="2" charset="2"/>
              <a:buChar char="Ø"/>
            </a:pPr>
            <a:r>
              <a:rPr lang="ar-SY" sz="2000" dirty="0" smtClean="0"/>
              <a:t>يستعمل الدواء </a:t>
            </a:r>
            <a:r>
              <a:rPr lang="ar-SY" sz="2000" dirty="0" err="1" smtClean="0"/>
              <a:t>فى</a:t>
            </a:r>
            <a:r>
              <a:rPr lang="ar-SY" sz="2000" dirty="0" smtClean="0"/>
              <a:t> علاج </a:t>
            </a:r>
            <a:r>
              <a:rPr lang="ar-SY" sz="2000" dirty="0" err="1" smtClean="0"/>
              <a:t>إلتهابات</a:t>
            </a:r>
            <a:r>
              <a:rPr lang="ar-SY" sz="2000" dirty="0" smtClean="0"/>
              <a:t> الجهاز </a:t>
            </a:r>
            <a:r>
              <a:rPr lang="ar-SY" sz="2000" dirty="0" err="1" smtClean="0"/>
              <a:t>البولى</a:t>
            </a:r>
            <a:r>
              <a:rPr lang="ar-SY" sz="2000" dirty="0" smtClean="0"/>
              <a:t> التناسلي ، كما يعالج </a:t>
            </a:r>
            <a:r>
              <a:rPr lang="ar-SY" sz="2000" dirty="0" err="1" smtClean="0"/>
              <a:t>إلتهابات</a:t>
            </a:r>
            <a:r>
              <a:rPr lang="ar-SY" sz="2000" dirty="0" smtClean="0"/>
              <a:t> الكلى</a:t>
            </a:r>
          </a:p>
          <a:p>
            <a:pPr>
              <a:buFont typeface="Wingdings" pitchFamily="2" charset="2"/>
              <a:buChar char="Ø"/>
            </a:pPr>
            <a:r>
              <a:rPr lang="ar-SY" sz="2000" dirty="0" smtClean="0"/>
              <a:t>يستعمل </a:t>
            </a:r>
            <a:r>
              <a:rPr lang="ar-SY" sz="2000" dirty="0" err="1" smtClean="0"/>
              <a:t>فى</a:t>
            </a:r>
            <a:r>
              <a:rPr lang="ar-SY" sz="2000" dirty="0" smtClean="0"/>
              <a:t> علاج </a:t>
            </a:r>
            <a:r>
              <a:rPr lang="ar-SY" sz="2000" dirty="0" err="1" smtClean="0"/>
              <a:t>إلتهابات</a:t>
            </a:r>
            <a:r>
              <a:rPr lang="ar-SY" sz="2000" dirty="0" smtClean="0"/>
              <a:t> </a:t>
            </a:r>
            <a:r>
              <a:rPr lang="ar-SY" sz="2000" dirty="0" err="1" smtClean="0"/>
              <a:t>الحويضة</a:t>
            </a:r>
            <a:r>
              <a:rPr lang="ar-SY" sz="2000" dirty="0" smtClean="0"/>
              <a:t> والمثانة الحاد</a:t>
            </a:r>
          </a:p>
          <a:p>
            <a:pPr>
              <a:buFont typeface="Wingdings" pitchFamily="2" charset="2"/>
              <a:buChar char="Ø"/>
            </a:pPr>
            <a:r>
              <a:rPr lang="ar-SY" sz="2000" dirty="0" smtClean="0"/>
              <a:t>يعالج </a:t>
            </a:r>
            <a:r>
              <a:rPr lang="ar-SY" sz="2000" dirty="0" err="1" smtClean="0"/>
              <a:t>ايضا</a:t>
            </a:r>
            <a:r>
              <a:rPr lang="ar-SY" sz="2000" dirty="0" smtClean="0"/>
              <a:t> </a:t>
            </a:r>
            <a:r>
              <a:rPr lang="ar-SY" sz="2000" dirty="0" err="1" smtClean="0"/>
              <a:t>إلتهابات</a:t>
            </a:r>
            <a:r>
              <a:rPr lang="ar-SY" sz="2000" dirty="0" smtClean="0"/>
              <a:t> البروستاتا والسيلان </a:t>
            </a:r>
            <a:r>
              <a:rPr lang="ar-SY" sz="2000" dirty="0" err="1" smtClean="0"/>
              <a:t>والإحليل</a:t>
            </a:r>
            <a:endParaRPr lang="ar-SY" sz="2000" dirty="0" smtClean="0"/>
          </a:p>
          <a:p>
            <a:pPr>
              <a:buFont typeface="Wingdings" pitchFamily="2" charset="2"/>
              <a:buChar char="Ø"/>
            </a:pPr>
            <a:r>
              <a:rPr lang="ar-SY" sz="2000" dirty="0" smtClean="0"/>
              <a:t>من الممكن استعماله </a:t>
            </a:r>
            <a:r>
              <a:rPr lang="ar-SY" sz="2000" dirty="0" err="1" smtClean="0"/>
              <a:t>فى</a:t>
            </a:r>
            <a:r>
              <a:rPr lang="ar-SY" sz="2000" dirty="0" smtClean="0"/>
              <a:t> علاج </a:t>
            </a:r>
            <a:r>
              <a:rPr lang="ar-SY" sz="2000" dirty="0" err="1" smtClean="0"/>
              <a:t>إلتهابات</a:t>
            </a:r>
            <a:r>
              <a:rPr lang="ar-SY" sz="2000" dirty="0" smtClean="0"/>
              <a:t> الجهاز </a:t>
            </a:r>
            <a:r>
              <a:rPr lang="ar-SY" sz="2000" dirty="0" err="1" smtClean="0"/>
              <a:t>المعدى</a:t>
            </a:r>
            <a:r>
              <a:rPr lang="ar-SY" sz="2000" dirty="0" smtClean="0"/>
              <a:t> </a:t>
            </a:r>
            <a:r>
              <a:rPr lang="ar-SY" sz="2000" dirty="0" err="1" smtClean="0"/>
              <a:t>المعوى</a:t>
            </a:r>
            <a:endParaRPr lang="ar-SY" sz="2000" dirty="0" smtClean="0"/>
          </a:p>
          <a:p>
            <a:pPr>
              <a:buFont typeface="Wingdings" pitchFamily="2" charset="2"/>
              <a:buChar char="Ø"/>
            </a:pPr>
            <a:r>
              <a:rPr lang="ar-SY" sz="2000" dirty="0" smtClean="0"/>
              <a:t>يعالج الإسهال وداء </a:t>
            </a:r>
            <a:r>
              <a:rPr lang="ar-SY" sz="2000" dirty="0" err="1" smtClean="0"/>
              <a:t>الشيجيلا</a:t>
            </a:r>
            <a:r>
              <a:rPr lang="ar-SY" sz="2000" dirty="0" smtClean="0"/>
              <a:t> </a:t>
            </a:r>
            <a:r>
              <a:rPr lang="ar-SY" sz="2000" dirty="0" err="1" smtClean="0"/>
              <a:t>والتيفوئيد</a:t>
            </a:r>
            <a:endParaRPr lang="ar-SY" sz="2000" dirty="0" smtClean="0"/>
          </a:p>
          <a:p>
            <a:pPr>
              <a:buFont typeface="Wingdings" pitchFamily="2" charset="2"/>
              <a:buChar char="Ø"/>
            </a:pPr>
            <a:r>
              <a:rPr lang="ar-SY" sz="2000" dirty="0" smtClean="0"/>
              <a:t>يستخدم </a:t>
            </a:r>
            <a:r>
              <a:rPr lang="ar-SY" sz="2000" dirty="0" err="1" smtClean="0"/>
              <a:t>فى</a:t>
            </a:r>
            <a:r>
              <a:rPr lang="ar-SY" sz="2000" dirty="0" smtClean="0"/>
              <a:t> علاج </a:t>
            </a:r>
            <a:r>
              <a:rPr lang="ar-SY" sz="2000" dirty="0" err="1" smtClean="0"/>
              <a:t>إلتهابات</a:t>
            </a:r>
            <a:r>
              <a:rPr lang="ar-SY" sz="2000" dirty="0" smtClean="0"/>
              <a:t> الأمعاء البكتيرية</a:t>
            </a:r>
          </a:p>
          <a:p>
            <a:pPr>
              <a:buFont typeface="Wingdings" pitchFamily="2" charset="2"/>
              <a:buChar char="Ø"/>
            </a:pPr>
            <a:r>
              <a:rPr lang="ar-SY" sz="2000" dirty="0" smtClean="0"/>
              <a:t>يستعمل </a:t>
            </a:r>
            <a:r>
              <a:rPr lang="ar-SY" sz="2000" dirty="0" err="1" smtClean="0"/>
              <a:t>فى</a:t>
            </a:r>
            <a:r>
              <a:rPr lang="ar-SY" sz="2000" dirty="0" smtClean="0"/>
              <a:t> علاج التهابات الجهاز التنفسي </a:t>
            </a:r>
            <a:r>
              <a:rPr lang="ar-SY" sz="2000" dirty="0" err="1" smtClean="0"/>
              <a:t>العلوى</a:t>
            </a:r>
            <a:r>
              <a:rPr lang="ar-SY" sz="2000" dirty="0" smtClean="0"/>
              <a:t> والتهاب اللوزتين والبلعوم وأيضا الجيوب الأنفية</a:t>
            </a:r>
          </a:p>
          <a:p>
            <a:pPr>
              <a:buFont typeface="Wingdings" pitchFamily="2" charset="2"/>
              <a:buChar char="Ø"/>
            </a:pPr>
            <a:r>
              <a:rPr lang="ar-SY" sz="2000" dirty="0" smtClean="0"/>
              <a:t>يستعمل </a:t>
            </a:r>
            <a:r>
              <a:rPr lang="ar-SY" sz="2000" dirty="0" err="1" smtClean="0"/>
              <a:t>فى</a:t>
            </a:r>
            <a:r>
              <a:rPr lang="ar-SY" sz="2000" dirty="0" smtClean="0"/>
              <a:t> علاج </a:t>
            </a:r>
            <a:r>
              <a:rPr lang="ar-SY" sz="2000" dirty="0" err="1" smtClean="0"/>
              <a:t>إلتهابات</a:t>
            </a:r>
            <a:r>
              <a:rPr lang="ar-SY" sz="2000" dirty="0" smtClean="0"/>
              <a:t> الجهاز التنفسي السفلى مثل التهابات الرئة </a:t>
            </a:r>
            <a:r>
              <a:rPr lang="ar-SY" sz="2000" dirty="0" err="1" smtClean="0"/>
              <a:t>الكاريبى</a:t>
            </a:r>
            <a:r>
              <a:rPr lang="ar-SY" sz="2000" dirty="0" smtClean="0"/>
              <a:t> والرئة المكتسبة  </a:t>
            </a:r>
          </a:p>
          <a:p>
            <a:r>
              <a:rPr lang="ar-SY" sz="2000" dirty="0" smtClean="0"/>
              <a:t>    </a:t>
            </a:r>
            <a:r>
              <a:rPr lang="ar-SY" sz="2000" dirty="0" err="1" smtClean="0"/>
              <a:t>وإلتهاب</a:t>
            </a:r>
            <a:r>
              <a:rPr lang="ar-SY" sz="2000" dirty="0" smtClean="0"/>
              <a:t> القصبات الهوائية</a:t>
            </a:r>
          </a:p>
          <a:p>
            <a:pPr>
              <a:buFont typeface="Wingdings" pitchFamily="2" charset="2"/>
              <a:buChar char="Ø"/>
            </a:pPr>
            <a:r>
              <a:rPr lang="ar-SY" sz="2000" dirty="0" smtClean="0"/>
              <a:t>يعالج </a:t>
            </a:r>
            <a:r>
              <a:rPr lang="ar-SY" sz="2000" dirty="0" err="1" smtClean="0"/>
              <a:t>الإلتهاب</a:t>
            </a:r>
            <a:r>
              <a:rPr lang="ar-SY" sz="2000" dirty="0" smtClean="0"/>
              <a:t> </a:t>
            </a:r>
            <a:r>
              <a:rPr lang="ar-SY" sz="2000" dirty="0" err="1" smtClean="0"/>
              <a:t>الشعبى</a:t>
            </a:r>
            <a:r>
              <a:rPr lang="ar-SY" sz="2000" dirty="0" smtClean="0"/>
              <a:t> </a:t>
            </a:r>
            <a:r>
              <a:rPr lang="ar-SY" sz="2000" dirty="0" err="1" smtClean="0"/>
              <a:t>الرئوى</a:t>
            </a:r>
            <a:r>
              <a:rPr lang="ar-SY" sz="2000" dirty="0" smtClean="0"/>
              <a:t> والشعب الهوائية لدى الكبار</a:t>
            </a:r>
          </a:p>
          <a:p>
            <a:pPr>
              <a:buFont typeface="Wingdings" pitchFamily="2" charset="2"/>
              <a:buChar char="Ø"/>
            </a:pPr>
            <a:r>
              <a:rPr lang="ar-SY" sz="2000" dirty="0" smtClean="0"/>
              <a:t>يستخدم </a:t>
            </a:r>
            <a:r>
              <a:rPr lang="ar-SY" sz="2000" dirty="0" err="1" smtClean="0"/>
              <a:t>فى</a:t>
            </a:r>
            <a:r>
              <a:rPr lang="ar-SY" sz="2000" dirty="0" smtClean="0"/>
              <a:t> علاج </a:t>
            </a:r>
            <a:r>
              <a:rPr lang="ar-SY" sz="2000" dirty="0" err="1" smtClean="0"/>
              <a:t>إلتهابات</a:t>
            </a:r>
            <a:r>
              <a:rPr lang="ar-SY" sz="2000" dirty="0" smtClean="0"/>
              <a:t> الأذن الوسطى</a:t>
            </a:r>
            <a:endParaRPr lang="ar-SY"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1500174"/>
            <a:ext cx="7715304" cy="1938992"/>
          </a:xfrm>
          <a:prstGeom prst="rect">
            <a:avLst/>
          </a:prstGeom>
          <a:solidFill>
            <a:srgbClr val="FFC000"/>
          </a:solidFill>
          <a:ln>
            <a:solidFill>
              <a:srgbClr val="002060"/>
            </a:solidFill>
          </a:ln>
        </p:spPr>
        <p:txBody>
          <a:bodyPr wrap="square">
            <a:spAutoFit/>
          </a:bodyPr>
          <a:lstStyle/>
          <a:p>
            <a:pPr>
              <a:buFont typeface="Wingdings" pitchFamily="2" charset="2"/>
              <a:buChar char="Ø"/>
            </a:pPr>
            <a:r>
              <a:rPr lang="ar-SY" sz="2000" dirty="0" smtClean="0"/>
              <a:t>يمنع استعمال هذا النوع من الأدوية خلال فترات الحمل تجنبا لحدوث تشوهات للأجنة</a:t>
            </a:r>
          </a:p>
          <a:p>
            <a:pPr>
              <a:buFont typeface="Wingdings" pitchFamily="2" charset="2"/>
              <a:buChar char="Ø"/>
            </a:pPr>
            <a:r>
              <a:rPr lang="ar-SY" sz="2000" dirty="0" smtClean="0"/>
              <a:t>لا يسمح باستعمال أثناء الرضاعة الطبيعية لأنه قد يؤثر على صحة الطفل الرضيع</a:t>
            </a:r>
          </a:p>
          <a:p>
            <a:pPr>
              <a:buFont typeface="Wingdings" pitchFamily="2" charset="2"/>
              <a:buChar char="Ø"/>
            </a:pPr>
            <a:r>
              <a:rPr lang="ar-SY" sz="2000" dirty="0" smtClean="0"/>
              <a:t>هذا العقار ممنوع للأطفال الأقل من شهرين</a:t>
            </a:r>
          </a:p>
          <a:p>
            <a:pPr>
              <a:buFont typeface="Wingdings" pitchFamily="2" charset="2"/>
              <a:buChar char="Ø"/>
            </a:pPr>
            <a:r>
              <a:rPr lang="ar-SY" sz="2000" dirty="0" smtClean="0"/>
              <a:t>يجب التوقف نهائيا عن استعمال هذا الدواء </a:t>
            </a:r>
            <a:r>
              <a:rPr lang="ar-SY" sz="2000" dirty="0" err="1" smtClean="0"/>
              <a:t>فى</a:t>
            </a:r>
            <a:r>
              <a:rPr lang="ar-SY" sz="2000" dirty="0" smtClean="0"/>
              <a:t> حالة ظهور </a:t>
            </a:r>
            <a:r>
              <a:rPr lang="ar-SY" sz="2000" dirty="0" err="1" smtClean="0"/>
              <a:t>اية</a:t>
            </a:r>
            <a:r>
              <a:rPr lang="ar-SY" sz="2000" dirty="0" smtClean="0"/>
              <a:t> أعراض جانبية خطيرة</a:t>
            </a:r>
          </a:p>
          <a:p>
            <a:pPr>
              <a:buFont typeface="Wingdings" pitchFamily="2" charset="2"/>
              <a:buChar char="Ø"/>
            </a:pPr>
            <a:r>
              <a:rPr lang="ar-SY" sz="2000" dirty="0" smtClean="0"/>
              <a:t>لا يستخدم لمن يعانون من الحساسية الشديدة تجاه أحد مكونات الدواء</a:t>
            </a:r>
          </a:p>
          <a:p>
            <a:pPr>
              <a:buFont typeface="Wingdings" pitchFamily="2" charset="2"/>
              <a:buChar char="Ø"/>
            </a:pPr>
            <a:r>
              <a:rPr lang="ar-SY" sz="2000" dirty="0" smtClean="0"/>
              <a:t>يفضل شرب كميات كبيرة من السوائل عن استعمال هذا العقار</a:t>
            </a:r>
            <a:endParaRPr lang="ar-SY"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1214422"/>
            <a:ext cx="7715304" cy="2923877"/>
          </a:xfrm>
          <a:prstGeom prst="rect">
            <a:avLst/>
          </a:prstGeom>
          <a:solidFill>
            <a:schemeClr val="bg2"/>
          </a:solidFill>
          <a:ln>
            <a:solidFill>
              <a:srgbClr val="002060"/>
            </a:solidFill>
          </a:ln>
        </p:spPr>
        <p:txBody>
          <a:bodyPr wrap="square">
            <a:spAutoFit/>
          </a:bodyPr>
          <a:lstStyle/>
          <a:p>
            <a:pPr>
              <a:buNone/>
            </a:pPr>
            <a:r>
              <a:rPr lang="ar-SY" sz="2400" b="1" dirty="0" err="1" smtClean="0">
                <a:solidFill>
                  <a:srgbClr val="0070C0"/>
                </a:solidFill>
              </a:rPr>
              <a:t>ميترونيدازول</a:t>
            </a:r>
            <a:r>
              <a:rPr lang="ar-SY" sz="2400" b="1" dirty="0" smtClean="0">
                <a:solidFill>
                  <a:srgbClr val="0070C0"/>
                </a:solidFill>
              </a:rPr>
              <a:t> </a:t>
            </a:r>
            <a:r>
              <a:rPr lang="en-US" sz="2400" b="1" dirty="0" err="1" smtClean="0">
                <a:solidFill>
                  <a:srgbClr val="0070C0"/>
                </a:solidFill>
              </a:rPr>
              <a:t>Mitronidazole</a:t>
            </a:r>
            <a:endParaRPr lang="en-US" sz="2400" b="1" dirty="0" smtClean="0">
              <a:solidFill>
                <a:srgbClr val="0070C0"/>
              </a:solidFill>
            </a:endParaRPr>
          </a:p>
          <a:p>
            <a:r>
              <a:rPr lang="ar-SY" sz="2000" dirty="0" smtClean="0"/>
              <a:t>قاتل للجراثيم </a:t>
            </a:r>
            <a:r>
              <a:rPr lang="ar-SY" sz="2000" dirty="0" err="1" smtClean="0"/>
              <a:t>اللاهوائية</a:t>
            </a:r>
            <a:endParaRPr lang="ar-SY" sz="2000" dirty="0" smtClean="0"/>
          </a:p>
          <a:p>
            <a:r>
              <a:rPr lang="ar-SY" sz="2000" dirty="0" smtClean="0"/>
              <a:t>يستطب في طب </a:t>
            </a:r>
            <a:r>
              <a:rPr lang="ar-SY" sz="2000" dirty="0" err="1" smtClean="0"/>
              <a:t>الاسنان</a:t>
            </a:r>
            <a:r>
              <a:rPr lang="ar-SY" sz="2000" dirty="0" smtClean="0"/>
              <a:t> بالمشاركة مع غيره من الصادات مثل </a:t>
            </a:r>
            <a:r>
              <a:rPr lang="en-US" sz="2000" dirty="0" smtClean="0"/>
              <a:t> </a:t>
            </a:r>
            <a:r>
              <a:rPr lang="en-US" sz="2000" b="1" dirty="0" err="1" smtClean="0">
                <a:solidFill>
                  <a:srgbClr val="0070C0"/>
                </a:solidFill>
              </a:rPr>
              <a:t>Spiramycin</a:t>
            </a:r>
            <a:r>
              <a:rPr lang="en-US" sz="2000" b="1" dirty="0" smtClean="0">
                <a:solidFill>
                  <a:srgbClr val="0070C0"/>
                </a:solidFill>
              </a:rPr>
              <a:t> </a:t>
            </a:r>
            <a:r>
              <a:rPr lang="ar-SY" sz="2000" dirty="0" smtClean="0"/>
              <a:t>أو</a:t>
            </a:r>
          </a:p>
          <a:p>
            <a:r>
              <a:rPr lang="en-US" sz="2000" b="1" dirty="0" err="1" smtClean="0">
                <a:solidFill>
                  <a:srgbClr val="0070C0"/>
                </a:solidFill>
              </a:rPr>
              <a:t>Amoxicilline</a:t>
            </a:r>
            <a:endParaRPr lang="en-US" sz="2000" b="1" dirty="0" smtClean="0">
              <a:solidFill>
                <a:srgbClr val="0070C0"/>
              </a:solidFill>
            </a:endParaRPr>
          </a:p>
          <a:p>
            <a:r>
              <a:rPr lang="ar-SY" sz="2000" dirty="0" smtClean="0"/>
              <a:t>ويعطى أيضا في الحالات المرضية العامة : التهاب مهبل جرثومي، </a:t>
            </a:r>
            <a:r>
              <a:rPr lang="ar-SY" sz="2000" dirty="0" err="1" smtClean="0"/>
              <a:t>الاصابة</a:t>
            </a:r>
            <a:r>
              <a:rPr lang="ar-SY" sz="2000" dirty="0" smtClean="0"/>
              <a:t> </a:t>
            </a:r>
            <a:r>
              <a:rPr lang="ar-SY" sz="2000" dirty="0" err="1" smtClean="0"/>
              <a:t>بالأميبا</a:t>
            </a:r>
            <a:r>
              <a:rPr lang="ar-SY" sz="2000" dirty="0" smtClean="0"/>
              <a:t> </a:t>
            </a:r>
            <a:r>
              <a:rPr lang="ar-SY" sz="2000" dirty="0" err="1" smtClean="0"/>
              <a:t>الزحارية</a:t>
            </a:r>
            <a:r>
              <a:rPr lang="ar-SY" sz="2000" dirty="0" smtClean="0"/>
              <a:t>، وآفات الأمعاء</a:t>
            </a:r>
          </a:p>
          <a:p>
            <a:r>
              <a:rPr lang="ar-SY" sz="2000" dirty="0" smtClean="0"/>
              <a:t>لا يعطى في الثلث الأول من الحمل أو للمرضعات</a:t>
            </a:r>
          </a:p>
          <a:p>
            <a:r>
              <a:rPr lang="ar-SY" sz="2000" dirty="0" smtClean="0"/>
              <a:t>يوجد بشكل مضغوطات ، </a:t>
            </a:r>
            <a:r>
              <a:rPr lang="ar-SY" sz="2000" dirty="0" err="1" smtClean="0"/>
              <a:t>تحاميل</a:t>
            </a:r>
            <a:r>
              <a:rPr lang="ar-SY" sz="2000" dirty="0" smtClean="0"/>
              <a:t>، حقن وريدية</a:t>
            </a:r>
          </a:p>
          <a:p>
            <a:r>
              <a:rPr lang="ar-SY" sz="2000" dirty="0" smtClean="0"/>
              <a:t>يعطى </a:t>
            </a:r>
            <a:r>
              <a:rPr lang="ar-SY" sz="2000" dirty="0" err="1" smtClean="0"/>
              <a:t>جهازيا</a:t>
            </a:r>
            <a:r>
              <a:rPr lang="ar-SY" sz="2000" dirty="0" smtClean="0"/>
              <a:t> بجرعة 250 - 500 ملغ 3 مرات يوميا</a:t>
            </a:r>
            <a:endParaRPr lang="ar-SY"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ما يجب أن تعرفه عن المضادات الحيوية و مقاومتها - أسرة التمريض"/>
          <p:cNvPicPr>
            <a:picLocks noChangeAspect="1" noChangeArrowheads="1"/>
          </p:cNvPicPr>
          <p:nvPr/>
        </p:nvPicPr>
        <p:blipFill>
          <a:blip r:embed="rId2"/>
          <a:srcRect b="5669"/>
          <a:stretch>
            <a:fillRect/>
          </a:stretch>
        </p:blipFill>
        <p:spPr bwMode="auto">
          <a:xfrm>
            <a:off x="1142976" y="1142984"/>
            <a:ext cx="7162800" cy="3857652"/>
          </a:xfrm>
          <a:prstGeom prst="rect">
            <a:avLst/>
          </a:prstGeom>
          <a:noFill/>
          <a:ln w="38100">
            <a:solidFill>
              <a:srgbClr val="FF0000"/>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Naif Hadi نايفكو on Twitter: &quot;أشياء لازم تعرفها عن المضاد الحيوي… &quot;"/>
          <p:cNvPicPr>
            <a:picLocks noChangeAspect="1" noChangeArrowheads="1"/>
          </p:cNvPicPr>
          <p:nvPr/>
        </p:nvPicPr>
        <p:blipFill>
          <a:blip r:embed="rId2"/>
          <a:srcRect t="10394" b="9134"/>
          <a:stretch>
            <a:fillRect/>
          </a:stretch>
        </p:blipFill>
        <p:spPr bwMode="auto">
          <a:xfrm>
            <a:off x="642910" y="285728"/>
            <a:ext cx="7500991" cy="6215106"/>
          </a:xfrm>
          <a:prstGeom prst="rect">
            <a:avLst/>
          </a:prstGeom>
          <a:noFill/>
          <a:ln w="38100">
            <a:solidFill>
              <a:srgbClr val="FF000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1071546"/>
            <a:ext cx="8286808" cy="2862322"/>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000" b="1" dirty="0" smtClean="0">
                <a:solidFill>
                  <a:srgbClr val="0070C0"/>
                </a:solidFill>
              </a:rPr>
              <a:t>الصادات الحيوية والحوامل</a:t>
            </a:r>
          </a:p>
          <a:p>
            <a:pPr>
              <a:buFont typeface="Wingdings" pitchFamily="2" charset="2"/>
              <a:buChar char="Ø"/>
            </a:pPr>
            <a:r>
              <a:rPr lang="ar-SY" sz="2000" dirty="0" smtClean="0"/>
              <a:t> لا سمية لمركبات </a:t>
            </a:r>
            <a:r>
              <a:rPr lang="ar-SY" sz="2000" dirty="0" err="1" smtClean="0"/>
              <a:t>البيتالاكتام</a:t>
            </a:r>
            <a:r>
              <a:rPr lang="ar-SY" sz="2000" dirty="0" smtClean="0"/>
              <a:t> للحوامل مما يعطيها الأفضلية بين الصادات الحيوية خلال الحمل</a:t>
            </a:r>
          </a:p>
          <a:p>
            <a:pPr>
              <a:buFont typeface="Wingdings" pitchFamily="2" charset="2"/>
              <a:buChar char="Ø"/>
            </a:pPr>
            <a:r>
              <a:rPr lang="ar-SY" sz="2000" dirty="0" smtClean="0"/>
              <a:t> تصل </a:t>
            </a:r>
            <a:r>
              <a:rPr lang="ar-SY" sz="2000" dirty="0" err="1" smtClean="0"/>
              <a:t>الماكروليدات</a:t>
            </a:r>
            <a:r>
              <a:rPr lang="ar-SY" sz="2000" dirty="0" smtClean="0"/>
              <a:t> </a:t>
            </a:r>
            <a:r>
              <a:rPr lang="ar-SY" sz="2000" dirty="0" err="1" smtClean="0"/>
              <a:t>الى</a:t>
            </a:r>
            <a:r>
              <a:rPr lang="ar-SY" sz="2000" dirty="0" smtClean="0"/>
              <a:t> الجنين </a:t>
            </a:r>
            <a:r>
              <a:rPr lang="ar-SY" sz="2000" dirty="0" err="1" smtClean="0"/>
              <a:t>بتراكيز</a:t>
            </a:r>
            <a:r>
              <a:rPr lang="ar-SY" sz="2000" dirty="0" smtClean="0"/>
              <a:t> ضعيفة</a:t>
            </a:r>
          </a:p>
          <a:p>
            <a:pPr>
              <a:buFont typeface="Wingdings" pitchFamily="2" charset="2"/>
              <a:buChar char="Ø"/>
            </a:pPr>
            <a:r>
              <a:rPr lang="ar-SY" sz="2000" dirty="0" smtClean="0"/>
              <a:t> يكون </a:t>
            </a:r>
            <a:r>
              <a:rPr lang="ar-SY" sz="2000" dirty="0" err="1" smtClean="0"/>
              <a:t>اعطاء</a:t>
            </a:r>
            <a:r>
              <a:rPr lang="ar-SY" sz="2000" dirty="0" smtClean="0"/>
              <a:t> زمرة </a:t>
            </a:r>
            <a:r>
              <a:rPr lang="ar-SY" sz="2000" dirty="0" err="1" smtClean="0"/>
              <a:t>الامينوغليكوزيدات</a:t>
            </a:r>
            <a:r>
              <a:rPr lang="ar-SY" sz="2000" dirty="0" smtClean="0"/>
              <a:t> استثنائيا بسبب خطر </a:t>
            </a:r>
            <a:r>
              <a:rPr lang="ar-SY" sz="2000" dirty="0" err="1" smtClean="0"/>
              <a:t>الانسمام</a:t>
            </a:r>
            <a:r>
              <a:rPr lang="ar-SY" sz="2000" dirty="0" smtClean="0"/>
              <a:t> </a:t>
            </a:r>
            <a:r>
              <a:rPr lang="ar-SY" sz="2000" dirty="0" err="1" smtClean="0"/>
              <a:t>الدهليزي</a:t>
            </a:r>
            <a:r>
              <a:rPr lang="ar-SY" sz="2000" dirty="0" smtClean="0"/>
              <a:t> السمعي</a:t>
            </a:r>
          </a:p>
          <a:p>
            <a:pPr>
              <a:buNone/>
            </a:pPr>
            <a:r>
              <a:rPr lang="ar-SY" sz="2000" dirty="0" smtClean="0"/>
              <a:t>      والكلوي، ولذا يجب أن تترك هذه الصادات </a:t>
            </a:r>
            <a:r>
              <a:rPr lang="ar-SY" sz="2000" dirty="0" err="1" smtClean="0"/>
              <a:t>للانتانات</a:t>
            </a:r>
            <a:r>
              <a:rPr lang="ar-SY" sz="2000" dirty="0" smtClean="0"/>
              <a:t> المحدد عاملها الجرثومي والذي يهدد حياة</a:t>
            </a:r>
          </a:p>
          <a:p>
            <a:pPr>
              <a:buNone/>
            </a:pPr>
            <a:r>
              <a:rPr lang="ar-SY" sz="2000" dirty="0" smtClean="0"/>
              <a:t>      الأم والجنين</a:t>
            </a:r>
          </a:p>
          <a:p>
            <a:pPr>
              <a:buFont typeface="Wingdings" pitchFamily="2" charset="2"/>
              <a:buChar char="Ø"/>
            </a:pPr>
            <a:r>
              <a:rPr lang="ar-SY" sz="2000" dirty="0" smtClean="0"/>
              <a:t> يجب ألا تعطى الأم الحامل </a:t>
            </a:r>
            <a:r>
              <a:rPr lang="ar-SY" sz="2000" dirty="0" err="1" smtClean="0"/>
              <a:t>التتراسيكلينات</a:t>
            </a:r>
            <a:r>
              <a:rPr lang="ar-SY" sz="2000" dirty="0" smtClean="0"/>
              <a:t> لأنها تمثل خطرا سميا قطعيا للأم والجنين وتأخرا في</a:t>
            </a:r>
          </a:p>
          <a:p>
            <a:pPr>
              <a:buNone/>
            </a:pPr>
            <a:r>
              <a:rPr lang="ar-SY" sz="2000" dirty="0" smtClean="0"/>
              <a:t>      النمو العظمي للجنين </a:t>
            </a:r>
            <a:r>
              <a:rPr lang="ar-SY" sz="2000" dirty="0" err="1" smtClean="0"/>
              <a:t>واصابة</a:t>
            </a:r>
            <a:r>
              <a:rPr lang="ar-SY" sz="2000" dirty="0" smtClean="0"/>
              <a:t> في </a:t>
            </a:r>
            <a:r>
              <a:rPr lang="ar-SY" sz="2000" dirty="0" err="1" smtClean="0"/>
              <a:t>اسنانه</a:t>
            </a:r>
            <a:r>
              <a:rPr lang="ar-SY" sz="2000" dirty="0" smtClean="0"/>
              <a:t> حيث يتغير لونها</a:t>
            </a:r>
            <a:endParaRPr lang="ar-SY" sz="2000" dirty="0"/>
          </a:p>
          <a:p>
            <a:pPr>
              <a:buNone/>
            </a:pPr>
            <a:endParaRPr lang="ar-SY"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1071546"/>
            <a:ext cx="7500990" cy="3929090"/>
          </a:xfrm>
          <a:prstGeom prst="rect">
            <a:avLst/>
          </a:prstGeom>
          <a:solidFill>
            <a:schemeClr val="accent5">
              <a:lumMod val="20000"/>
              <a:lumOff val="80000"/>
            </a:schemeClr>
          </a:solidFill>
          <a:ln>
            <a:solidFill>
              <a:srgbClr val="002060"/>
            </a:solidFill>
          </a:ln>
        </p:spPr>
        <p:txBody>
          <a:bodyPr wrap="square">
            <a:spAutoFit/>
          </a:bodyPr>
          <a:lstStyle/>
          <a:p>
            <a:r>
              <a:rPr lang="ar-SY" sz="2000" b="1" dirty="0" smtClean="0"/>
              <a:t>كما تصنف الصادات بحسب آلية تأثيرها </a:t>
            </a:r>
            <a:r>
              <a:rPr lang="ar-SY" sz="2000" b="1" dirty="0" err="1" smtClean="0"/>
              <a:t>الى</a:t>
            </a:r>
            <a:r>
              <a:rPr lang="ar-SY" sz="2000" b="1" dirty="0" smtClean="0"/>
              <a:t> :</a:t>
            </a:r>
          </a:p>
          <a:p>
            <a:pPr>
              <a:buNone/>
            </a:pPr>
            <a:r>
              <a:rPr lang="ar-SY" sz="2000" dirty="0" smtClean="0"/>
              <a:t>-</a:t>
            </a:r>
            <a:r>
              <a:rPr lang="ar-SY" sz="2000" b="1" dirty="0" smtClean="0"/>
              <a:t> </a:t>
            </a:r>
            <a:r>
              <a:rPr lang="ar-SY" sz="2000" b="1" dirty="0" smtClean="0">
                <a:solidFill>
                  <a:srgbClr val="FF0000"/>
                </a:solidFill>
              </a:rPr>
              <a:t>مثبطات اصطناع الجدار الخلوي الجرثومي</a:t>
            </a:r>
          </a:p>
          <a:p>
            <a:pPr>
              <a:buNone/>
            </a:pPr>
            <a:r>
              <a:rPr lang="ar-SY" sz="2000" dirty="0" smtClean="0"/>
              <a:t>    مجموعة </a:t>
            </a:r>
            <a:r>
              <a:rPr lang="ar-SY" sz="2000" dirty="0" err="1" smtClean="0"/>
              <a:t>البيتالاكتام</a:t>
            </a:r>
            <a:r>
              <a:rPr lang="ar-SY" sz="2000" dirty="0" smtClean="0"/>
              <a:t>  مثل </a:t>
            </a:r>
            <a:r>
              <a:rPr lang="ar-SY" sz="2000" dirty="0" err="1" smtClean="0"/>
              <a:t>البنسلينات</a:t>
            </a:r>
            <a:r>
              <a:rPr lang="ar-SY" sz="2000" dirty="0" smtClean="0"/>
              <a:t> </a:t>
            </a:r>
            <a:r>
              <a:rPr lang="en-US" sz="2000" dirty="0" err="1" smtClean="0"/>
              <a:t>Pencillins</a:t>
            </a:r>
            <a:r>
              <a:rPr lang="en-US" sz="2000" dirty="0" smtClean="0"/>
              <a:t> </a:t>
            </a:r>
            <a:r>
              <a:rPr lang="ar-SY" sz="2000" dirty="0" err="1" smtClean="0"/>
              <a:t>والسيفالوسبورينات</a:t>
            </a:r>
            <a:r>
              <a:rPr lang="ar-SY" sz="2000" dirty="0" smtClean="0"/>
              <a:t> </a:t>
            </a:r>
            <a:r>
              <a:rPr lang="en-US" sz="2000" dirty="0" err="1" smtClean="0"/>
              <a:t>Cephalosporines</a:t>
            </a:r>
            <a:endParaRPr lang="en-US" sz="2000" dirty="0" smtClean="0"/>
          </a:p>
          <a:p>
            <a:pPr>
              <a:buNone/>
            </a:pPr>
            <a:r>
              <a:rPr lang="ar-SY" sz="2000" dirty="0" smtClean="0"/>
              <a:t>    </a:t>
            </a:r>
            <a:r>
              <a:rPr lang="ar-SY" sz="2000" dirty="0" err="1" smtClean="0"/>
              <a:t>الفانكوميسين</a:t>
            </a:r>
            <a:r>
              <a:rPr lang="ar-SY" sz="2000" dirty="0" smtClean="0"/>
              <a:t> </a:t>
            </a:r>
            <a:r>
              <a:rPr lang="en-US" sz="2000" dirty="0" err="1" smtClean="0"/>
              <a:t>Vancomycin</a:t>
            </a:r>
            <a:endParaRPr lang="en-US" sz="2000" dirty="0" smtClean="0"/>
          </a:p>
          <a:p>
            <a:pPr>
              <a:buNone/>
            </a:pPr>
            <a:r>
              <a:rPr lang="ar-SY" sz="2000" dirty="0" smtClean="0"/>
              <a:t>-</a:t>
            </a:r>
            <a:r>
              <a:rPr lang="ar-SY" sz="2000" b="1" dirty="0" smtClean="0"/>
              <a:t> </a:t>
            </a:r>
            <a:r>
              <a:rPr lang="ar-SY" sz="2000" b="1" dirty="0" smtClean="0">
                <a:solidFill>
                  <a:srgbClr val="FF0000"/>
                </a:solidFill>
              </a:rPr>
              <a:t>مثبطات تركيب البروتين</a:t>
            </a:r>
          </a:p>
          <a:p>
            <a:pPr>
              <a:buNone/>
            </a:pPr>
            <a:r>
              <a:rPr lang="ar-SY" sz="2000" dirty="0" smtClean="0"/>
              <a:t>    </a:t>
            </a:r>
            <a:r>
              <a:rPr lang="ar-SY" sz="2000" dirty="0" err="1" smtClean="0"/>
              <a:t>التتراسيكلينات</a:t>
            </a:r>
            <a:r>
              <a:rPr lang="ar-SY" sz="2000" dirty="0" smtClean="0"/>
              <a:t>، </a:t>
            </a:r>
            <a:r>
              <a:rPr lang="ar-SY" sz="2000" dirty="0" err="1" smtClean="0"/>
              <a:t>الامينوغليكوزيدات</a:t>
            </a:r>
            <a:r>
              <a:rPr lang="ar-SY" sz="2000" dirty="0" smtClean="0"/>
              <a:t>، </a:t>
            </a:r>
            <a:r>
              <a:rPr lang="ar-SY" sz="2000" dirty="0" err="1" smtClean="0"/>
              <a:t>الماكروليد</a:t>
            </a:r>
            <a:r>
              <a:rPr lang="ar-SY" sz="2000" dirty="0" smtClean="0"/>
              <a:t>، </a:t>
            </a:r>
            <a:r>
              <a:rPr lang="ar-SY" sz="2000" dirty="0" err="1" smtClean="0"/>
              <a:t>الكلورامفنكول</a:t>
            </a:r>
            <a:r>
              <a:rPr lang="ar-SY" sz="2000" dirty="0" smtClean="0"/>
              <a:t>، </a:t>
            </a:r>
            <a:r>
              <a:rPr lang="ar-SY" sz="2000" dirty="0" err="1" smtClean="0"/>
              <a:t>كلينداميسين</a:t>
            </a:r>
            <a:r>
              <a:rPr lang="ar-SY" sz="2000" dirty="0" smtClean="0"/>
              <a:t>، </a:t>
            </a:r>
            <a:r>
              <a:rPr lang="ar-SY" sz="2000" dirty="0" err="1" smtClean="0"/>
              <a:t>اللاينزوليد</a:t>
            </a:r>
            <a:r>
              <a:rPr lang="ar-SY" sz="2000" dirty="0" smtClean="0"/>
              <a:t>، حمض </a:t>
            </a:r>
            <a:r>
              <a:rPr lang="ar-SY" sz="2000" dirty="0" err="1" smtClean="0"/>
              <a:t>الفوسيديك</a:t>
            </a:r>
            <a:endParaRPr lang="ar-SY" sz="2000" dirty="0" smtClean="0"/>
          </a:p>
          <a:p>
            <a:pPr>
              <a:buNone/>
            </a:pPr>
            <a:r>
              <a:rPr lang="ar-SY" sz="2000" dirty="0" smtClean="0"/>
              <a:t>-</a:t>
            </a:r>
            <a:r>
              <a:rPr lang="ar-SY" sz="2000" b="1" dirty="0" smtClean="0"/>
              <a:t> </a:t>
            </a:r>
            <a:r>
              <a:rPr lang="ar-SY" sz="2000" b="1" dirty="0" smtClean="0">
                <a:solidFill>
                  <a:srgbClr val="FF0000"/>
                </a:solidFill>
              </a:rPr>
              <a:t>مثبطات اصطناع الحمض النووي الجرثومي</a:t>
            </a:r>
          </a:p>
          <a:p>
            <a:pPr>
              <a:buNone/>
            </a:pPr>
            <a:r>
              <a:rPr lang="ar-SY" sz="2000" dirty="0" smtClean="0"/>
              <a:t>    </a:t>
            </a:r>
            <a:r>
              <a:rPr lang="ar-SY" sz="2000" dirty="0" err="1" smtClean="0"/>
              <a:t>فلوروكينولون</a:t>
            </a:r>
            <a:r>
              <a:rPr lang="ar-SY" sz="2000" dirty="0" smtClean="0"/>
              <a:t>، </a:t>
            </a:r>
            <a:r>
              <a:rPr lang="ar-SY" sz="2000" dirty="0" err="1" smtClean="0"/>
              <a:t>ريفامبيسين</a:t>
            </a:r>
            <a:endParaRPr lang="ar-SY" sz="2000" dirty="0" smtClean="0"/>
          </a:p>
          <a:p>
            <a:pPr>
              <a:buNone/>
            </a:pPr>
            <a:r>
              <a:rPr lang="ar-SY" sz="2000" dirty="0" smtClean="0"/>
              <a:t>-</a:t>
            </a:r>
            <a:r>
              <a:rPr lang="ar-SY" sz="2000" b="1" dirty="0" smtClean="0"/>
              <a:t> </a:t>
            </a:r>
            <a:r>
              <a:rPr lang="ar-SY" sz="2000" b="1" dirty="0" smtClean="0">
                <a:solidFill>
                  <a:srgbClr val="FF0000"/>
                </a:solidFill>
              </a:rPr>
              <a:t>مثبطات </a:t>
            </a:r>
            <a:r>
              <a:rPr lang="ar-SY" sz="2000" b="1" dirty="0" err="1" smtClean="0">
                <a:solidFill>
                  <a:srgbClr val="FF0000"/>
                </a:solidFill>
              </a:rPr>
              <a:t>الاستقلاب</a:t>
            </a:r>
            <a:r>
              <a:rPr lang="ar-SY" sz="2000" b="1" dirty="0" smtClean="0">
                <a:solidFill>
                  <a:srgbClr val="FF0000"/>
                </a:solidFill>
              </a:rPr>
              <a:t> (اصطناع حمض </a:t>
            </a:r>
            <a:r>
              <a:rPr lang="ar-SY" sz="2000" b="1" dirty="0" err="1" smtClean="0">
                <a:solidFill>
                  <a:srgbClr val="FF0000"/>
                </a:solidFill>
              </a:rPr>
              <a:t>الفوليك</a:t>
            </a:r>
            <a:r>
              <a:rPr lang="ar-SY" sz="2000" b="1" dirty="0" smtClean="0">
                <a:solidFill>
                  <a:srgbClr val="FF0000"/>
                </a:solidFill>
              </a:rPr>
              <a:t>)</a:t>
            </a:r>
          </a:p>
          <a:p>
            <a:pPr>
              <a:buNone/>
            </a:pPr>
            <a:r>
              <a:rPr lang="ar-SY" sz="2000" dirty="0" smtClean="0"/>
              <a:t>    </a:t>
            </a:r>
            <a:r>
              <a:rPr lang="ar-SY" sz="2000" dirty="0" err="1" smtClean="0"/>
              <a:t>السلفوناميدات</a:t>
            </a:r>
            <a:r>
              <a:rPr lang="ar-SY" sz="2000" dirty="0" smtClean="0"/>
              <a:t>، </a:t>
            </a:r>
            <a:r>
              <a:rPr lang="ar-SY" sz="2000" dirty="0" err="1" smtClean="0"/>
              <a:t>تريميتوبريم</a:t>
            </a:r>
            <a:endParaRPr lang="ar-SY"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1142984"/>
            <a:ext cx="8429684" cy="4714908"/>
          </a:xfrm>
          <a:prstGeom prst="rect">
            <a:avLst/>
          </a:prstGeom>
          <a:solidFill>
            <a:schemeClr val="accent6">
              <a:lumMod val="20000"/>
              <a:lumOff val="80000"/>
            </a:schemeClr>
          </a:solidFill>
          <a:ln w="9525">
            <a:solidFill>
              <a:srgbClr val="002060"/>
            </a:solidFill>
            <a:miter lim="800000"/>
            <a:headEnd/>
            <a:tailEnd/>
          </a:ln>
          <a:effectLst/>
        </p:spPr>
        <p:txBody>
          <a:bodyPr vert="horz" wrap="square" lIns="0" tIns="0" rIns="0" bIns="133308"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effectLst/>
                <a:latin typeface="Droid Sans"/>
                <a:cs typeface="Arial" pitchFamily="34" charset="0"/>
              </a:rPr>
              <a:t>المضادات الحيوية </a:t>
            </a:r>
            <a:r>
              <a:rPr kumimoji="0" lang="ar-SA" sz="2000" b="1" i="0" u="none" strike="noStrike" cap="none" normalizeH="0" baseline="0" dirty="0" err="1" smtClean="0">
                <a:ln>
                  <a:noFill/>
                </a:ln>
                <a:effectLst/>
                <a:latin typeface="Droid Sans"/>
                <a:cs typeface="Arial" pitchFamily="34" charset="0"/>
              </a:rPr>
              <a:t>و</a:t>
            </a:r>
            <a:r>
              <a:rPr kumimoji="0" lang="ar-SA" sz="2000" b="1" i="0" u="none" strike="noStrike" cap="none" normalizeH="0" baseline="0" dirty="0" smtClean="0">
                <a:ln>
                  <a:noFill/>
                </a:ln>
                <a:effectLst/>
                <a:latin typeface="Droid Sans"/>
                <a:cs typeface="Arial" pitchFamily="34" charset="0"/>
              </a:rPr>
              <a:t> الجهاز الهضمي :</a:t>
            </a:r>
            <a:endParaRPr kumimoji="0" lang="ar-SA" sz="1200" b="1" i="0" u="none" strike="noStrike" cap="none" normalizeH="0" baseline="0" dirty="0" smtClean="0">
              <a:ln>
                <a:noFill/>
              </a:ln>
              <a:effectLst/>
              <a:latin typeface="Droid Sans"/>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B5394"/>
                </a:solidFill>
                <a:effectLst/>
                <a:latin typeface="Arial"/>
                <a:cs typeface="Arial" pitchFamily="34" charset="0"/>
              </a:rPr>
              <a:t> </a:t>
            </a:r>
            <a:endParaRPr kumimoji="0" lang="ar-SA" sz="1200" b="1" i="0" u="none" strike="noStrike" cap="none" normalizeH="0" baseline="0" dirty="0" smtClean="0">
              <a:ln>
                <a:noFill/>
              </a:ln>
              <a:solidFill>
                <a:srgbClr val="555555"/>
              </a:solidFill>
              <a:effectLst/>
              <a:latin typeface="Droid Sans"/>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1D191B"/>
                </a:solidFill>
                <a:effectLst/>
                <a:latin typeface="Droid Sans"/>
                <a:cs typeface="Arial" pitchFamily="34" charset="0"/>
              </a:rPr>
              <a:t>إعطاء المضادات الحيوية عن طريق الفم بجرعات كبيرة قد يسبب ما يسمى</a:t>
            </a:r>
            <a:endParaRPr kumimoji="0" lang="en-US" sz="2000" b="0" i="0" u="none" strike="noStrike" cap="none" normalizeH="0" baseline="0" dirty="0" smtClean="0">
              <a:ln>
                <a:noFill/>
              </a:ln>
              <a:solidFill>
                <a:srgbClr val="1D191B"/>
              </a:solidFill>
              <a:effectLst/>
              <a:latin typeface="Droid Sans"/>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lang="ar-SY" sz="2000" dirty="0" smtClean="0">
                <a:solidFill>
                  <a:srgbClr val="1D191B"/>
                </a:solidFill>
                <a:latin typeface="Droid Sans"/>
                <a:cs typeface="Arial" pitchFamily="34" charset="0"/>
              </a:rPr>
              <a:t>    </a:t>
            </a:r>
            <a:r>
              <a:rPr kumimoji="0" lang="ar-SA" sz="2000" b="0" i="0" u="none" strike="noStrike" cap="none" normalizeH="0" baseline="0" dirty="0" smtClean="0">
                <a:ln>
                  <a:noFill/>
                </a:ln>
                <a:solidFill>
                  <a:srgbClr val="1D191B"/>
                </a:solidFill>
                <a:effectLst/>
                <a:latin typeface="Droid Sans"/>
                <a:cs typeface="Arial" pitchFamily="34" charset="0"/>
              </a:rPr>
              <a:t> (</a:t>
            </a:r>
            <a:r>
              <a:rPr kumimoji="0" lang="en-US" sz="2000" b="0" i="0" u="none" strike="noStrike" cap="none" normalizeH="0" baseline="0" dirty="0" smtClean="0">
                <a:ln>
                  <a:noFill/>
                </a:ln>
                <a:solidFill>
                  <a:srgbClr val="1D191B"/>
                </a:solidFill>
                <a:effectLst/>
                <a:latin typeface="Droid Sans"/>
                <a:cs typeface="Arial" pitchFamily="34" charset="0"/>
              </a:rPr>
              <a:t>Gastro-Intestinal Irritation</a:t>
            </a:r>
            <a:r>
              <a:rPr kumimoji="0" lang="ar-SA" sz="2000" b="0" i="0" u="none" strike="noStrike" cap="none" normalizeH="0" baseline="0" dirty="0" smtClean="0">
                <a:ln>
                  <a:noFill/>
                </a:ln>
                <a:solidFill>
                  <a:srgbClr val="1D191B"/>
                </a:solidFill>
                <a:effectLst/>
                <a:latin typeface="Droid Sans"/>
                <a:cs typeface="Arial" pitchFamily="34" charset="0"/>
              </a:rPr>
              <a:t>) أو الالتهاب القولوني الحاد.</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المضادات الحيوية قد تؤثر على امتصاص الغذاء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الفيتامينات الضرورية للجسم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تؤدي إلى حدوث الإسهال.</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المضادات الحيوية تؤثر على البكتيريا الطبيعية في الجسم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تخفض أعدادها مما يؤثر على وظائفها الحيوية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الهامة في الجسم.</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المضادات الحيوية تؤثر على تصنيع فيتامين (ك) في الجسم وذلك بتأثيرها على البكتيريا الطبيعية الموجودة في </a:t>
            </a:r>
            <a:r>
              <a:rPr kumimoji="0" lang="ar-SA" sz="2000" b="0" i="0" u="none" strike="noStrike" cap="none" normalizeH="0" baseline="0" dirty="0" err="1" smtClean="0">
                <a:ln>
                  <a:noFill/>
                </a:ln>
                <a:solidFill>
                  <a:srgbClr val="1D191B"/>
                </a:solidFill>
                <a:effectLst/>
                <a:latin typeface="Droid Sans"/>
                <a:cs typeface="Arial" pitchFamily="34" charset="0"/>
              </a:rPr>
              <a:t>الامعاء</a:t>
            </a:r>
            <a:r>
              <a:rPr kumimoji="0" lang="ar-SA" sz="2000" b="0" i="0" u="none" strike="noStrike" cap="none" normalizeH="0" baseline="0" dirty="0" smtClean="0">
                <a:ln>
                  <a:noFill/>
                </a:ln>
                <a:solidFill>
                  <a:srgbClr val="1D191B"/>
                </a:solidFill>
                <a:effectLst/>
                <a:latin typeface="Droid Sans"/>
                <a:cs typeface="Arial" pitchFamily="34" charset="0"/>
              </a:rPr>
              <a:t> وخفض أعدادها.</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rgbClr val="1D191B"/>
                </a:solidFill>
                <a:effectLst/>
                <a:latin typeface="Droid Sans"/>
                <a:cs typeface="Arial" pitchFamily="34" charset="0"/>
              </a:rPr>
              <a:t>( </a:t>
            </a:r>
            <a:r>
              <a:rPr kumimoji="0" lang="ar-SA" sz="2000" b="0" i="0" u="none" strike="noStrike" cap="none" normalizeH="0" baseline="0" dirty="0" smtClean="0">
                <a:ln>
                  <a:noFill/>
                </a:ln>
                <a:solidFill>
                  <a:srgbClr val="1D191B"/>
                </a:solidFill>
                <a:effectLst/>
                <a:latin typeface="Droid Sans"/>
                <a:cs typeface="Arial" pitchFamily="34" charset="0"/>
              </a:rPr>
              <a:t>من مهام </a:t>
            </a:r>
            <a:r>
              <a:rPr kumimoji="0" lang="ar-SA" sz="2000" b="0" i="0" u="none" strike="noStrike" cap="none" normalizeH="0" baseline="0" dirty="0" err="1" smtClean="0">
                <a:ln>
                  <a:noFill/>
                </a:ln>
                <a:solidFill>
                  <a:srgbClr val="1D191B"/>
                </a:solidFill>
                <a:effectLst/>
                <a:latin typeface="Droid Sans"/>
                <a:cs typeface="Arial" pitchFamily="34" charset="0"/>
              </a:rPr>
              <a:t>الفلورا</a:t>
            </a:r>
            <a:r>
              <a:rPr kumimoji="0" lang="ar-SA" sz="2000" b="0" i="0" u="none" strike="noStrike" cap="none" normalizeH="0" baseline="0" dirty="0" smtClean="0">
                <a:ln>
                  <a:noFill/>
                </a:ln>
                <a:solidFill>
                  <a:srgbClr val="1D191B"/>
                </a:solidFill>
                <a:effectLst/>
                <a:latin typeface="Droid Sans"/>
                <a:cs typeface="Arial" pitchFamily="34" charset="0"/>
              </a:rPr>
              <a:t> الطبيعية في الجسم </a:t>
            </a:r>
            <a:r>
              <a:rPr kumimoji="0" lang="ar-SA" sz="2000" b="0" i="0" u="none" strike="noStrike" cap="none" normalizeH="0" baseline="0" dirty="0" err="1" smtClean="0">
                <a:ln>
                  <a:noFill/>
                </a:ln>
                <a:solidFill>
                  <a:srgbClr val="1D191B"/>
                </a:solidFill>
                <a:effectLst/>
                <a:latin typeface="Droid Sans"/>
                <a:cs typeface="Arial" pitchFamily="34" charset="0"/>
              </a:rPr>
              <a:t>ان</a:t>
            </a:r>
            <a:r>
              <a:rPr kumimoji="0" lang="ar-SA" sz="2000" b="0" i="0" u="none" strike="noStrike" cap="none" normalizeH="0" baseline="0" dirty="0" smtClean="0">
                <a:ln>
                  <a:noFill/>
                </a:ln>
                <a:solidFill>
                  <a:srgbClr val="1D191B"/>
                </a:solidFill>
                <a:effectLst/>
                <a:latin typeface="Droid Sans"/>
                <a:cs typeface="Arial" pitchFamily="34" charset="0"/>
              </a:rPr>
              <a:t> تكون منافس يمنع استعمار البكتيريا الممرضة،،</a:t>
            </a:r>
            <a:r>
              <a:rPr kumimoji="0" lang="ar-SA" sz="2000" b="0" i="0" u="none" strike="noStrike" cap="none" normalizeH="0" baseline="0" dirty="0" err="1" smtClean="0">
                <a:ln>
                  <a:noFill/>
                </a:ln>
                <a:solidFill>
                  <a:srgbClr val="1D191B"/>
                </a:solidFill>
                <a:effectLst/>
                <a:latin typeface="Droid Sans"/>
                <a:cs typeface="Arial" pitchFamily="34" charset="0"/>
              </a:rPr>
              <a:t>الافراط</a:t>
            </a:r>
            <a:r>
              <a:rPr kumimoji="0" lang="ar-SA" sz="2000" b="0" i="0" u="none" strike="noStrike" cap="none" normalizeH="0" baseline="0" dirty="0" smtClean="0">
                <a:ln>
                  <a:noFill/>
                </a:ln>
                <a:solidFill>
                  <a:srgbClr val="1D191B"/>
                </a:solidFill>
                <a:effectLst/>
                <a:latin typeface="Droid Sans"/>
                <a:cs typeface="Arial" pitchFamily="34" charset="0"/>
              </a:rPr>
              <a:t> في تناول المضادات الحيوية يؤدي </a:t>
            </a:r>
            <a:r>
              <a:rPr kumimoji="0" lang="ar-SA" sz="2000" b="0" i="0" u="none" strike="noStrike" cap="none" normalizeH="0" baseline="0" dirty="0" err="1" smtClean="0">
                <a:ln>
                  <a:noFill/>
                </a:ln>
                <a:solidFill>
                  <a:srgbClr val="1D191B"/>
                </a:solidFill>
                <a:effectLst/>
                <a:latin typeface="Droid Sans"/>
                <a:cs typeface="Arial" pitchFamily="34" charset="0"/>
              </a:rPr>
              <a:t>الى</a:t>
            </a:r>
            <a:r>
              <a:rPr kumimoji="0" lang="ar-SA" sz="2000" b="0" i="0" u="none" strike="noStrike" cap="none" normalizeH="0" baseline="0" dirty="0" smtClean="0">
                <a:ln>
                  <a:noFill/>
                </a:ln>
                <a:solidFill>
                  <a:srgbClr val="1D191B"/>
                </a:solidFill>
                <a:effectLst/>
                <a:latin typeface="Droid Sans"/>
                <a:cs typeface="Arial" pitchFamily="34" charset="0"/>
              </a:rPr>
              <a:t> خفض أعدادها بصورة كبيرة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بالتالي خلق بيئة مناسبة لتكاثر البكتيريا الممرضة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الفطريات.</a:t>
            </a:r>
            <a:r>
              <a:rPr kumimoji="0" lang="ar-SY" sz="2000" b="0" i="0" u="none" strike="noStrike" cap="none" normalizeH="0" baseline="0" dirty="0" smtClean="0">
                <a:ln>
                  <a:noFill/>
                </a:ln>
                <a:solidFill>
                  <a:srgbClr val="1D191B"/>
                </a:solidFill>
                <a:effectLst/>
                <a:latin typeface="Droid Sans"/>
                <a:cs typeface="Arial" pitchFamily="34" charset="0"/>
              </a:rPr>
              <a:t>)</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استخدام المضادات الحيوية واسعة الطيف خصوصاً عن طريق الفم يؤدي إلى العدوى بالفطريات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الخمائر </a:t>
            </a:r>
            <a:r>
              <a:rPr kumimoji="0" lang="ar-SA" sz="2000" b="0" i="0" u="none" strike="noStrike" cap="none" normalizeH="0" baseline="0" dirty="0" err="1" smtClean="0">
                <a:ln>
                  <a:noFill/>
                </a:ln>
                <a:solidFill>
                  <a:srgbClr val="1D191B"/>
                </a:solidFill>
                <a:effectLst/>
                <a:latin typeface="Droid Sans"/>
                <a:cs typeface="Arial" pitchFamily="34" charset="0"/>
              </a:rPr>
              <a:t>او</a:t>
            </a:r>
            <a:r>
              <a:rPr kumimoji="0" lang="ar-SA" sz="2000" b="0" i="0" u="none" strike="noStrike" cap="none" normalizeH="0" baseline="0" dirty="0" smtClean="0">
                <a:ln>
                  <a:noFill/>
                </a:ln>
                <a:solidFill>
                  <a:srgbClr val="1D191B"/>
                </a:solidFill>
                <a:effectLst/>
                <a:latin typeface="Droid Sans"/>
                <a:cs typeface="Arial" pitchFamily="34" charset="0"/>
              </a:rPr>
              <a:t> بكتيريا سالبة الجرام في الفم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المنطقة المعوية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المنطقة العليا من الجهاز التنفسي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85720" y="1142984"/>
            <a:ext cx="8429684" cy="3397041"/>
          </a:xfrm>
          <a:prstGeom prst="rect">
            <a:avLst/>
          </a:prstGeom>
          <a:solidFill>
            <a:schemeClr val="accent6">
              <a:lumMod val="20000"/>
              <a:lumOff val="80000"/>
            </a:schemeClr>
          </a:solidFill>
          <a:ln w="9525">
            <a:solidFill>
              <a:srgbClr val="002060"/>
            </a:solidFill>
            <a:miter lim="800000"/>
            <a:headEnd/>
            <a:tailEnd/>
          </a:ln>
          <a:effectLst/>
        </p:spPr>
        <p:txBody>
          <a:bodyPr vert="horz" wrap="square" lIns="0" tIns="0" rIns="0" bIns="133308"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Y" sz="1200" b="0" i="0" u="none" strike="noStrike" cap="none" normalizeH="0" baseline="0" dirty="0" smtClean="0">
                <a:ln>
                  <a:noFill/>
                </a:ln>
                <a:solidFill>
                  <a:srgbClr val="0B5394"/>
                </a:solidFill>
                <a:effectLst/>
                <a:latin typeface="Droid Sans"/>
                <a:cs typeface="Arial" pitchFamily="34" charset="0"/>
              </a:rPr>
              <a:t> </a:t>
            </a:r>
            <a:r>
              <a:rPr kumimoji="0" lang="ar-SA" sz="2000" b="1" i="0" u="none" strike="noStrike" cap="none" normalizeH="0" baseline="0" dirty="0" smtClean="0">
                <a:ln>
                  <a:noFill/>
                </a:ln>
                <a:effectLst/>
                <a:latin typeface="Droid Sans"/>
                <a:cs typeface="Arial" pitchFamily="34" charset="0"/>
              </a:rPr>
              <a:t>المضادات الحيوية </a:t>
            </a:r>
            <a:r>
              <a:rPr kumimoji="0" lang="ar-SA" sz="2000" b="1" i="0" u="none" strike="noStrike" cap="none" normalizeH="0" baseline="0" dirty="0" err="1" smtClean="0">
                <a:ln>
                  <a:noFill/>
                </a:ln>
                <a:effectLst/>
                <a:latin typeface="Droid Sans"/>
                <a:cs typeface="Arial" pitchFamily="34" charset="0"/>
              </a:rPr>
              <a:t>و</a:t>
            </a:r>
            <a:r>
              <a:rPr kumimoji="0" lang="ar-SA" sz="2000" b="1" i="0" u="none" strike="noStrike" cap="none" normalizeH="0" baseline="0" dirty="0" smtClean="0">
                <a:ln>
                  <a:noFill/>
                </a:ln>
                <a:effectLst/>
                <a:latin typeface="Droid Sans"/>
                <a:cs typeface="Arial" pitchFamily="34" charset="0"/>
              </a:rPr>
              <a:t> الحساسية :</a:t>
            </a:r>
            <a:endParaRPr kumimoji="0" lang="ar-SA" sz="1200" b="1" i="0" u="none" strike="noStrike" cap="none" normalizeH="0" baseline="0" dirty="0" smtClean="0">
              <a:ln>
                <a:noFill/>
              </a:ln>
              <a:effectLst/>
              <a:latin typeface="Droid Sans"/>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B5394"/>
                </a:solidFill>
                <a:effectLst/>
                <a:latin typeface="Arial"/>
                <a:cs typeface="Arial" pitchFamily="34" charset="0"/>
              </a:rPr>
              <a:t> </a:t>
            </a:r>
            <a:endParaRPr kumimoji="0" lang="ar-SA" sz="1200" b="1" i="0" u="none" strike="noStrike" cap="none" normalizeH="0" baseline="0" dirty="0" smtClean="0">
              <a:ln>
                <a:noFill/>
              </a:ln>
              <a:solidFill>
                <a:srgbClr val="555555"/>
              </a:solidFill>
              <a:effectLst/>
              <a:latin typeface="Droid Sans"/>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بعض المرضى لديهم فرط حساسية من المضادات الحيوية خصوصاً المحتوية على </a:t>
            </a:r>
            <a:r>
              <a:rPr kumimoji="0" lang="en-US" sz="2000" b="0" i="0" u="none" strike="noStrike" cap="none" normalizeH="0" baseline="0" dirty="0" err="1" smtClean="0">
                <a:ln>
                  <a:noFill/>
                </a:ln>
                <a:solidFill>
                  <a:srgbClr val="1D191B"/>
                </a:solidFill>
                <a:effectLst/>
                <a:latin typeface="Droid Sans"/>
                <a:cs typeface="Arial" pitchFamily="34" charset="0"/>
              </a:rPr>
              <a:t>penicillins</a:t>
            </a:r>
            <a:r>
              <a:rPr kumimoji="0" lang="en-US" sz="2000" b="0" i="0" u="none" strike="noStrike" cap="none" normalizeH="0" baseline="0" dirty="0" smtClean="0">
                <a:ln>
                  <a:noFill/>
                </a:ln>
                <a:solidFill>
                  <a:srgbClr val="1D191B"/>
                </a:solidFill>
                <a:effectLst/>
                <a:latin typeface="Droid Sans"/>
                <a:cs typeface="Arial" pitchFamily="34" charset="0"/>
              </a:rPr>
              <a:t>, streptomycin</a:t>
            </a:r>
            <a:r>
              <a:rPr kumimoji="0" lang="ar-SA" sz="2000" b="0" i="0" u="none" strike="noStrike" cap="none" normalizeH="0" baseline="0" dirty="0" smtClean="0">
                <a:ln>
                  <a:noFill/>
                </a:ln>
                <a:solidFill>
                  <a:srgbClr val="1D191B"/>
                </a:solidFill>
                <a:effectLst/>
                <a:latin typeface="Droid Sans"/>
                <a:cs typeface="Arial" pitchFamily="34" charset="0"/>
              </a:rPr>
              <a:t> و غيرها.</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قد تكون ردود فعل الحساسية خطرة جداً قد تؤدي إلى </a:t>
            </a:r>
            <a:r>
              <a:rPr kumimoji="0" lang="en-US" sz="2000" b="0" i="0" u="none" strike="noStrike" cap="none" normalizeH="0" baseline="0" dirty="0" smtClean="0">
                <a:ln>
                  <a:noFill/>
                </a:ln>
                <a:solidFill>
                  <a:srgbClr val="1D191B"/>
                </a:solidFill>
                <a:effectLst/>
                <a:latin typeface="Droid Sans"/>
                <a:cs typeface="Arial" pitchFamily="34" charset="0"/>
              </a:rPr>
              <a:t>Cardiovascular failure</a:t>
            </a:r>
            <a:r>
              <a:rPr kumimoji="0" lang="ar-SA" sz="2000" b="0" i="0" u="none" strike="noStrike" cap="none" normalizeH="0" baseline="0" dirty="0" smtClean="0">
                <a:ln>
                  <a:noFill/>
                </a:ln>
                <a:solidFill>
                  <a:srgbClr val="1D191B"/>
                </a:solidFill>
                <a:effectLst/>
                <a:latin typeface="Droid Sans"/>
                <a:cs typeface="Arial" pitchFamily="34" charset="0"/>
              </a:rPr>
              <a:t> في أغلب الأحيان.</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الأدرينالين، مضادات </a:t>
            </a:r>
            <a:r>
              <a:rPr kumimoji="0" lang="ar-SA" sz="2000" b="0" i="0" u="none" strike="noStrike" cap="none" normalizeH="0" baseline="0" dirty="0" err="1" smtClean="0">
                <a:ln>
                  <a:noFill/>
                </a:ln>
                <a:solidFill>
                  <a:srgbClr val="1D191B"/>
                </a:solidFill>
                <a:effectLst/>
                <a:latin typeface="Droid Sans"/>
                <a:cs typeface="Arial" pitchFamily="34" charset="0"/>
              </a:rPr>
              <a:t>الهستامين</a:t>
            </a:r>
            <a:r>
              <a:rPr kumimoji="0" lang="ar-SA" sz="2000" b="0" i="0" u="none" strike="noStrike" cap="none" normalizeH="0" baseline="0" dirty="0" smtClean="0">
                <a:ln>
                  <a:noFill/>
                </a:ln>
                <a:solidFill>
                  <a:srgbClr val="1D191B"/>
                </a:solidFill>
                <a:effectLst/>
                <a:latin typeface="Droid Sans"/>
                <a:cs typeface="Arial" pitchFamily="34" charset="0"/>
              </a:rPr>
              <a:t>،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a:t>
            </a:r>
            <a:r>
              <a:rPr kumimoji="0" lang="ar-SA" sz="2000" b="0" i="0" u="none" strike="noStrike" cap="none" normalizeH="0" baseline="0" dirty="0" err="1" smtClean="0">
                <a:ln>
                  <a:noFill/>
                </a:ln>
                <a:solidFill>
                  <a:srgbClr val="1D191B"/>
                </a:solidFill>
                <a:effectLst/>
                <a:latin typeface="Droid Sans"/>
                <a:cs typeface="Arial" pitchFamily="34" charset="0"/>
              </a:rPr>
              <a:t>الكورتيكوستيرويدات</a:t>
            </a:r>
            <a:r>
              <a:rPr kumimoji="0" lang="ar-SA" sz="2000" b="0" i="0" u="none" strike="noStrike" cap="none" normalizeH="0" baseline="0" dirty="0" smtClean="0">
                <a:ln>
                  <a:noFill/>
                </a:ln>
                <a:solidFill>
                  <a:srgbClr val="1D191B"/>
                </a:solidFill>
                <a:effectLst/>
                <a:latin typeface="Droid Sans"/>
                <a:cs typeface="Arial" pitchFamily="34" charset="0"/>
              </a:rPr>
              <a:t> تستخدم لمعالجة الأعراض الحادة من فرط حساسية للمضادات الحيوية.</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تظهر حالات حساسية </a:t>
            </a:r>
            <a:r>
              <a:rPr kumimoji="0" lang="ar-SA" sz="2000" b="0" i="0" u="none" strike="noStrike" cap="none" normalizeH="0" baseline="0" dirty="0" err="1" smtClean="0">
                <a:ln>
                  <a:noFill/>
                </a:ln>
                <a:solidFill>
                  <a:srgbClr val="1D191B"/>
                </a:solidFill>
                <a:effectLst/>
                <a:latin typeface="Droid Sans"/>
                <a:cs typeface="Arial" pitchFamily="34" charset="0"/>
              </a:rPr>
              <a:t>اكزيما</a:t>
            </a:r>
            <a:r>
              <a:rPr kumimoji="0" lang="ar-SA" sz="2000" b="0" i="0" u="none" strike="noStrike" cap="none" normalizeH="0" baseline="0" dirty="0" smtClean="0">
                <a:ln>
                  <a:noFill/>
                </a:ln>
                <a:solidFill>
                  <a:srgbClr val="1D191B"/>
                </a:solidFill>
                <a:effectLst/>
                <a:latin typeface="Droid Sans"/>
                <a:cs typeface="Arial" pitchFamily="34" charset="0"/>
              </a:rPr>
              <a:t> الجلد في الأشخاص الذين يستخدمون المضادات الحيوية بصورة مستمرة.</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1D191B"/>
                </a:solidFill>
                <a:effectLst/>
                <a:latin typeface="Droid Sans"/>
                <a:cs typeface="Arial" pitchFamily="34" charset="0"/>
              </a:rPr>
              <a:t>- يجب على الطبيب المعالج </a:t>
            </a:r>
            <a:r>
              <a:rPr kumimoji="0" lang="ar-SA" sz="2000" b="0" i="0" u="none" strike="noStrike" cap="none" normalizeH="0" baseline="0" dirty="0" err="1" smtClean="0">
                <a:ln>
                  <a:noFill/>
                </a:ln>
                <a:solidFill>
                  <a:srgbClr val="1D191B"/>
                </a:solidFill>
                <a:effectLst/>
                <a:latin typeface="Droid Sans"/>
                <a:cs typeface="Arial" pitchFamily="34" charset="0"/>
              </a:rPr>
              <a:t>ان</a:t>
            </a:r>
            <a:r>
              <a:rPr kumimoji="0" lang="ar-SA" sz="2000" b="0" i="0" u="none" strike="noStrike" cap="none" normalizeH="0" baseline="0" dirty="0" smtClean="0">
                <a:ln>
                  <a:noFill/>
                </a:ln>
                <a:solidFill>
                  <a:srgbClr val="1D191B"/>
                </a:solidFill>
                <a:effectLst/>
                <a:latin typeface="Droid Sans"/>
                <a:cs typeface="Arial" pitchFamily="34" charset="0"/>
              </a:rPr>
              <a:t> يكون حريصاً على التأكد من عدم تحسّسّ المريض من مركبات المضادات الحيوية قبل وصفها،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على المريض </a:t>
            </a:r>
            <a:r>
              <a:rPr kumimoji="0" lang="ar-SA" sz="2000" b="0" i="0" u="none" strike="noStrike" cap="none" normalizeH="0" baseline="0" dirty="0" err="1" smtClean="0">
                <a:ln>
                  <a:noFill/>
                </a:ln>
                <a:solidFill>
                  <a:srgbClr val="1D191B"/>
                </a:solidFill>
                <a:effectLst/>
                <a:latin typeface="Droid Sans"/>
                <a:cs typeface="Arial" pitchFamily="34" charset="0"/>
              </a:rPr>
              <a:t>ان</a:t>
            </a:r>
            <a:r>
              <a:rPr kumimoji="0" lang="ar-SA" sz="2000" b="0" i="0" u="none" strike="noStrike" cap="none" normalizeH="0" baseline="0" dirty="0" smtClean="0">
                <a:ln>
                  <a:noFill/>
                </a:ln>
                <a:solidFill>
                  <a:srgbClr val="1D191B"/>
                </a:solidFill>
                <a:effectLst/>
                <a:latin typeface="Droid Sans"/>
                <a:cs typeface="Arial" pitchFamily="34" charset="0"/>
              </a:rPr>
              <a:t> يكون حريصاً أيضاً </a:t>
            </a:r>
            <a:r>
              <a:rPr kumimoji="0" lang="ar-SA" sz="2000" b="0" i="0" u="none" strike="noStrike" cap="none" normalizeH="0" baseline="0" dirty="0" err="1" smtClean="0">
                <a:ln>
                  <a:noFill/>
                </a:ln>
                <a:solidFill>
                  <a:srgbClr val="1D191B"/>
                </a:solidFill>
                <a:effectLst/>
                <a:latin typeface="Droid Sans"/>
                <a:cs typeface="Arial" pitchFamily="34" charset="0"/>
              </a:rPr>
              <a:t>و</a:t>
            </a:r>
            <a:r>
              <a:rPr kumimoji="0" lang="ar-SA" sz="2000" b="0" i="0" u="none" strike="noStrike" cap="none" normalizeH="0" baseline="0" dirty="0" smtClean="0">
                <a:ln>
                  <a:noFill/>
                </a:ln>
                <a:solidFill>
                  <a:srgbClr val="1D191B"/>
                </a:solidFill>
                <a:effectLst/>
                <a:latin typeface="Droid Sans"/>
                <a:cs typeface="Arial" pitchFamily="34" charset="0"/>
              </a:rPr>
              <a:t> يذكر للطبيب المعالج تحسسه من أي نوع من الأدوية إن سبق له التحسس أو كان يعرف ذلك</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28662" y="1214422"/>
            <a:ext cx="7500990" cy="3286148"/>
          </a:xfrm>
          <a:prstGeom prst="rect">
            <a:avLst/>
          </a:prstGeom>
          <a:solidFill>
            <a:schemeClr val="accent6">
              <a:lumMod val="20000"/>
              <a:lumOff val="80000"/>
            </a:schemeClr>
          </a:solidFill>
          <a:ln>
            <a:solidFill>
              <a:srgbClr val="002060"/>
            </a:solidFill>
          </a:ln>
        </p:spPr>
        <p:txBody>
          <a:bodyPr wrap="square">
            <a:spAutoFit/>
          </a:bodyPr>
          <a:lstStyle/>
          <a:p>
            <a:pPr fontAlgn="base"/>
            <a:r>
              <a:rPr lang="ar-SY" sz="2000" b="1" dirty="0" smtClean="0"/>
              <a:t>تأثير المضادات الحيوية علي بعض الأعضاء :</a:t>
            </a:r>
          </a:p>
          <a:p>
            <a:pPr fontAlgn="base"/>
            <a:r>
              <a:rPr lang="ar-SY" sz="2000" dirty="0" smtClean="0"/>
              <a:t>- بعض المضادات الحيوية تميل لأن تتركز في العظام والأسنان أثناء نموها مما يؤدي إلى هشاشة عظام.</a:t>
            </a:r>
          </a:p>
          <a:p>
            <a:pPr fontAlgn="base"/>
            <a:r>
              <a:rPr lang="ar-SY" sz="2000" dirty="0" smtClean="0"/>
              <a:t>- بعض المضادات الحيوية شديدة السميّة </a:t>
            </a:r>
            <a:r>
              <a:rPr lang="ar-SY" sz="2000" dirty="0" err="1" smtClean="0"/>
              <a:t>و</a:t>
            </a:r>
            <a:r>
              <a:rPr lang="ar-SY" sz="2000" dirty="0" smtClean="0"/>
              <a:t> قد تؤدي إلى انقطاع التنفس عن طريق منع انتقال </a:t>
            </a:r>
            <a:r>
              <a:rPr lang="ar-SY" sz="2000" dirty="0" err="1" smtClean="0"/>
              <a:t>الاشارات</a:t>
            </a:r>
            <a:r>
              <a:rPr lang="ar-SY" sz="2000" dirty="0" smtClean="0"/>
              <a:t> العصبية إذا أعطيت بجرعات كبيرة.</a:t>
            </a:r>
          </a:p>
          <a:p>
            <a:pPr fontAlgn="base"/>
            <a:r>
              <a:rPr lang="ar-SY" sz="2000" dirty="0" smtClean="0"/>
              <a:t>- كثير من المضادات الحيوية تسبب أضرارا على الكلى، </a:t>
            </a:r>
            <a:r>
              <a:rPr lang="ar-SY" sz="2000" dirty="0" err="1" smtClean="0"/>
              <a:t>و</a:t>
            </a:r>
            <a:r>
              <a:rPr lang="ar-SY" sz="2000" dirty="0" smtClean="0"/>
              <a:t> بعضها يؤدي إلى تلف في العصب </a:t>
            </a:r>
            <a:r>
              <a:rPr lang="ar-SY" sz="2000" dirty="0" err="1" smtClean="0"/>
              <a:t>القحفي</a:t>
            </a:r>
            <a:r>
              <a:rPr lang="ar-SY" sz="2000" dirty="0" smtClean="0"/>
              <a:t> الثامن </a:t>
            </a:r>
            <a:r>
              <a:rPr lang="ar-SY" sz="2000" dirty="0" err="1" smtClean="0"/>
              <a:t>او</a:t>
            </a:r>
            <a:r>
              <a:rPr lang="ar-SY" sz="2000" dirty="0" smtClean="0"/>
              <a:t> نخاع العظم.</a:t>
            </a:r>
          </a:p>
          <a:p>
            <a:pPr fontAlgn="base"/>
            <a:r>
              <a:rPr lang="ar-SY" sz="2000" dirty="0" smtClean="0"/>
              <a:t>- بعض المضادات الحيوية قد تنتشر بسهولة عبر المشيمة إلى الجنين </a:t>
            </a:r>
            <a:r>
              <a:rPr lang="ar-SY" sz="2000" dirty="0" err="1" smtClean="0"/>
              <a:t>و</a:t>
            </a:r>
            <a:r>
              <a:rPr lang="ar-SY" sz="2000" dirty="0" smtClean="0"/>
              <a:t> قد تكون سامّة جدا.</a:t>
            </a:r>
          </a:p>
          <a:p>
            <a:pPr fontAlgn="base"/>
            <a:r>
              <a:rPr lang="ar-SY" sz="2000" dirty="0" smtClean="0"/>
              <a:t>- عدم قدرة الأطفال والمواليد على تصريف بعض المضادات الحيوية في الكبد قد تكون عامل في السميّة.</a:t>
            </a:r>
            <a:endParaRPr lang="ar-SY"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المضادات الحيوية"/>
          <p:cNvPicPr>
            <a:picLocks noChangeAspect="1" noChangeArrowheads="1"/>
          </p:cNvPicPr>
          <p:nvPr/>
        </p:nvPicPr>
        <p:blipFill>
          <a:blip r:embed="rId2"/>
          <a:srcRect t="12885" b="6700"/>
          <a:stretch>
            <a:fillRect/>
          </a:stretch>
        </p:blipFill>
        <p:spPr bwMode="auto">
          <a:xfrm>
            <a:off x="1428728" y="571480"/>
            <a:ext cx="6643734" cy="5572164"/>
          </a:xfrm>
          <a:prstGeom prst="rect">
            <a:avLst/>
          </a:prstGeom>
          <a:noFill/>
          <a:ln w="57150">
            <a:solidFill>
              <a:srgbClr val="FF000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اختبار الحساسية المضاد الحيوي - YouTube"/>
          <p:cNvPicPr>
            <a:picLocks noChangeAspect="1" noChangeArrowheads="1"/>
          </p:cNvPicPr>
          <p:nvPr/>
        </p:nvPicPr>
        <p:blipFill>
          <a:blip r:embed="rId2"/>
          <a:srcRect/>
          <a:stretch>
            <a:fillRect/>
          </a:stretch>
        </p:blipFill>
        <p:spPr bwMode="auto">
          <a:xfrm>
            <a:off x="2000232" y="928670"/>
            <a:ext cx="4929222" cy="414340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785794"/>
            <a:ext cx="8572560" cy="4708981"/>
          </a:xfrm>
          <a:prstGeom prst="rect">
            <a:avLst/>
          </a:prstGeom>
          <a:solidFill>
            <a:schemeClr val="accent6">
              <a:lumMod val="20000"/>
              <a:lumOff val="80000"/>
            </a:schemeClr>
          </a:solidFill>
          <a:ln>
            <a:solidFill>
              <a:srgbClr val="002060"/>
            </a:solidFill>
          </a:ln>
        </p:spPr>
        <p:txBody>
          <a:bodyPr wrap="square">
            <a:spAutoFit/>
          </a:bodyPr>
          <a:lstStyle/>
          <a:p>
            <a:pPr fontAlgn="base"/>
            <a:r>
              <a:rPr lang="ar-SY" sz="2000" b="1" dirty="0" smtClean="0"/>
              <a:t>بعض الأسباب خلف ظاهرة مقاومة المضادات الحيوية :</a:t>
            </a:r>
          </a:p>
          <a:p>
            <a:pPr fontAlgn="base"/>
            <a:r>
              <a:rPr lang="ar-SY" sz="2000" dirty="0" smtClean="0"/>
              <a:t>- </a:t>
            </a:r>
            <a:r>
              <a:rPr lang="ar-SY" sz="2000" dirty="0" err="1" smtClean="0"/>
              <a:t>اساءة</a:t>
            </a:r>
            <a:r>
              <a:rPr lang="ar-SY" sz="2000" dirty="0" smtClean="0"/>
              <a:t> استخدام المضادات الحيوية بسبب نقص فرص الحصول على العلاج المناسب </a:t>
            </a:r>
            <a:r>
              <a:rPr lang="ar-SY" sz="2000" dirty="0" err="1" smtClean="0"/>
              <a:t>و</a:t>
            </a:r>
            <a:r>
              <a:rPr lang="ar-SY" sz="2000" dirty="0" smtClean="0"/>
              <a:t> عدم استكمال العلاج.</a:t>
            </a:r>
          </a:p>
          <a:p>
            <a:pPr fontAlgn="base"/>
            <a:r>
              <a:rPr lang="ar-SY" sz="2000" dirty="0" smtClean="0"/>
              <a:t>- استخدام المضادات الحيوية لأي إصابة </a:t>
            </a:r>
            <a:r>
              <a:rPr lang="ar-SY" sz="2000" dirty="0" err="1" smtClean="0"/>
              <a:t>او</a:t>
            </a:r>
            <a:r>
              <a:rPr lang="ar-SY" sz="2000" dirty="0" smtClean="0"/>
              <a:t> استعمال مضادات الطيف الواسع كبديل عن التشخيص الدقيق يزيد من احتمالات ظهور المقاومة.</a:t>
            </a:r>
          </a:p>
          <a:p>
            <a:pPr fontAlgn="base"/>
            <a:r>
              <a:rPr lang="ar-SY" sz="2000" dirty="0" smtClean="0"/>
              <a:t>- التطبيب الذاتي بالمضادات الحيوية عامل رئيسي مهم في ظهور المقاومة ،العلاج الذاتي قد يكون غير ضروري </a:t>
            </a:r>
            <a:r>
              <a:rPr lang="ar-SY" sz="2000" dirty="0" err="1" smtClean="0"/>
              <a:t>او</a:t>
            </a:r>
            <a:r>
              <a:rPr lang="ar-SY" sz="2000" dirty="0" smtClean="0"/>
              <a:t> يؤخذ بجرعات غير كافية.</a:t>
            </a:r>
          </a:p>
          <a:p>
            <a:pPr fontAlgn="base"/>
            <a:r>
              <a:rPr lang="ar-SY" sz="2000" dirty="0" smtClean="0"/>
              <a:t>- في بعض الدول يسهل الحصول على المضادات الحيوية من الصيدليات </a:t>
            </a:r>
            <a:r>
              <a:rPr lang="ar-SY" sz="2000" dirty="0" err="1" smtClean="0"/>
              <a:t>و</a:t>
            </a:r>
            <a:r>
              <a:rPr lang="ar-SY" sz="2000" dirty="0" smtClean="0"/>
              <a:t> بدون وصفات طبية للأسف.</a:t>
            </a:r>
          </a:p>
          <a:p>
            <a:pPr fontAlgn="base"/>
            <a:r>
              <a:rPr lang="ar-SY" sz="2000" dirty="0" smtClean="0"/>
              <a:t>- يجب على المريض الالتزام بالعلاج الموصى </a:t>
            </a:r>
            <a:r>
              <a:rPr lang="ar-SY" sz="2000" dirty="0" err="1" smtClean="0"/>
              <a:t>به</a:t>
            </a:r>
            <a:r>
              <a:rPr lang="ar-SY" sz="2000" dirty="0" smtClean="0"/>
              <a:t>، عدم التزامه سبب أيضاً في ظهور المقاومة.</a:t>
            </a:r>
          </a:p>
          <a:p>
            <a:pPr fontAlgn="base"/>
            <a:r>
              <a:rPr lang="ar-SY" sz="2000" dirty="0" smtClean="0"/>
              <a:t>- نسيان موعد العلاج، قطع العلاج ذاتياً عند الشعور بتحسن، </a:t>
            </a:r>
            <a:r>
              <a:rPr lang="ar-SY" sz="2000" dirty="0" err="1" smtClean="0"/>
              <a:t>و</a:t>
            </a:r>
            <a:r>
              <a:rPr lang="ar-SY" sz="2000" dirty="0" smtClean="0"/>
              <a:t> عدم إكمال العلاج يخلق بيئة مناسبة للبكتيريا للتكيف بدلاً من قتلها.</a:t>
            </a:r>
            <a:br>
              <a:rPr lang="ar-SY" sz="2000" dirty="0" smtClean="0"/>
            </a:br>
            <a:r>
              <a:rPr lang="ar-SY" sz="2000" dirty="0" smtClean="0"/>
              <a:t>- تعتبر المستشفيات عامل من عوامل ظهور مقاومة المضادات الحيوية حول العالم.</a:t>
            </a:r>
          </a:p>
          <a:p>
            <a:pPr fontAlgn="base"/>
            <a:r>
              <a:rPr lang="ar-SY" sz="2000" dirty="0" smtClean="0"/>
              <a:t>- الالتهابات التي تسببها البكتيريا المقاومة للمضادات الحيوية لا تستجيب للعلاج مما يطيل من فترة المرض </a:t>
            </a:r>
            <a:r>
              <a:rPr lang="ar-SY" sz="2000" dirty="0" err="1" smtClean="0"/>
              <a:t>و</a:t>
            </a:r>
            <a:r>
              <a:rPr lang="ar-SY" sz="2000" dirty="0" smtClean="0"/>
              <a:t> زيادة خطر الوفاة.</a:t>
            </a:r>
            <a:br>
              <a:rPr lang="ar-SY" sz="2000" dirty="0" smtClean="0"/>
            </a:br>
            <a:r>
              <a:rPr lang="ar-SY" sz="2000" dirty="0" smtClean="0"/>
              <a:t>-البكتيريا المنتجة لمضاد حيوي دائما تكون مقاومة للمضاد الذي تنتجه. </a:t>
            </a:r>
            <a:endParaRPr lang="ar-SY"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المضادات الحيوية.. إساءة الاستعمال تزيد المخاطر الصحيّة - البيان الصحي -  الصحة الذكية - البيان"/>
          <p:cNvPicPr>
            <a:picLocks noChangeAspect="1" noChangeArrowheads="1"/>
          </p:cNvPicPr>
          <p:nvPr/>
        </p:nvPicPr>
        <p:blipFill>
          <a:blip r:embed="rId2" cstate="print"/>
          <a:srcRect l="10127"/>
          <a:stretch>
            <a:fillRect/>
          </a:stretch>
        </p:blipFill>
        <p:spPr bwMode="auto">
          <a:xfrm>
            <a:off x="785785" y="214290"/>
            <a:ext cx="7715305" cy="6429420"/>
          </a:xfrm>
          <a:prstGeom prst="rect">
            <a:avLst/>
          </a:prstGeom>
          <a:noFill/>
          <a:ln>
            <a:solidFill>
              <a:srgbClr val="002060"/>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1214422"/>
            <a:ext cx="8501122" cy="2062103"/>
          </a:xfrm>
          <a:prstGeom prst="rect">
            <a:avLst/>
          </a:prstGeom>
          <a:solidFill>
            <a:schemeClr val="accent5">
              <a:lumMod val="20000"/>
              <a:lumOff val="80000"/>
            </a:schemeClr>
          </a:solidFill>
          <a:ln>
            <a:solidFill>
              <a:srgbClr val="002060"/>
            </a:solidFill>
          </a:ln>
        </p:spPr>
        <p:txBody>
          <a:bodyPr wrap="square">
            <a:spAutoFit/>
          </a:bodyPr>
          <a:lstStyle/>
          <a:p>
            <a:r>
              <a:rPr lang="ar-SY" sz="2400" b="1" dirty="0" smtClean="0">
                <a:solidFill>
                  <a:srgbClr val="0070C0"/>
                </a:solidFill>
              </a:rPr>
              <a:t>مضادات </a:t>
            </a:r>
            <a:r>
              <a:rPr lang="ar-SY" sz="2400" b="1" dirty="0" err="1" smtClean="0">
                <a:solidFill>
                  <a:srgbClr val="0070C0"/>
                </a:solidFill>
              </a:rPr>
              <a:t>الانتان</a:t>
            </a:r>
            <a:r>
              <a:rPr lang="ar-SY" sz="2400" b="1" dirty="0" smtClean="0">
                <a:solidFill>
                  <a:srgbClr val="0070C0"/>
                </a:solidFill>
              </a:rPr>
              <a:t> الفطرية الفموية</a:t>
            </a:r>
          </a:p>
          <a:p>
            <a:pPr>
              <a:buNone/>
            </a:pPr>
            <a:r>
              <a:rPr lang="ar-SY" sz="2000" dirty="0" smtClean="0"/>
              <a:t>    أي الأشكال الموضعية المفيدة في </a:t>
            </a:r>
            <a:r>
              <a:rPr lang="ar-SY" sz="2000" dirty="0" err="1" smtClean="0"/>
              <a:t>الاصابات</a:t>
            </a:r>
            <a:r>
              <a:rPr lang="ar-SY" sz="2000" dirty="0" smtClean="0"/>
              <a:t> السطحية الجلدية وتحت الجلدية</a:t>
            </a:r>
          </a:p>
          <a:p>
            <a:pPr>
              <a:buNone/>
            </a:pPr>
            <a:r>
              <a:rPr lang="ar-SY" sz="2000" dirty="0" smtClean="0"/>
              <a:t>    يعد داء المبيضات </a:t>
            </a:r>
            <a:r>
              <a:rPr lang="en-US" sz="2000" dirty="0" err="1" smtClean="0"/>
              <a:t>Candidiasis</a:t>
            </a:r>
            <a:r>
              <a:rPr lang="en-US" sz="2000" dirty="0" smtClean="0"/>
              <a:t> </a:t>
            </a:r>
            <a:r>
              <a:rPr lang="ar-SY" sz="2000" dirty="0" smtClean="0"/>
              <a:t>أكثر أنماط </a:t>
            </a:r>
            <a:r>
              <a:rPr lang="ar-SY" sz="2000" dirty="0" err="1" smtClean="0"/>
              <a:t>الانتانات</a:t>
            </a:r>
            <a:r>
              <a:rPr lang="ar-SY" sz="2000" dirty="0" smtClean="0"/>
              <a:t> الفطرية شيوعا </a:t>
            </a:r>
            <a:r>
              <a:rPr lang="ar-SY" sz="2000" dirty="0" err="1" smtClean="0"/>
              <a:t>ويستمرعلاجها</a:t>
            </a:r>
            <a:r>
              <a:rPr lang="ar-SY" sz="2000" dirty="0" smtClean="0"/>
              <a:t> لمدة  أسبوعين</a:t>
            </a:r>
          </a:p>
          <a:p>
            <a:pPr>
              <a:buNone/>
            </a:pPr>
            <a:r>
              <a:rPr lang="ar-SY" sz="2400" b="1" dirty="0" err="1" smtClean="0">
                <a:solidFill>
                  <a:srgbClr val="0070C0"/>
                </a:solidFill>
              </a:rPr>
              <a:t>النيستاتين</a:t>
            </a:r>
            <a:r>
              <a:rPr lang="ar-SY" sz="2400" b="1" dirty="0" smtClean="0">
                <a:solidFill>
                  <a:srgbClr val="0070C0"/>
                </a:solidFill>
              </a:rPr>
              <a:t>: </a:t>
            </a:r>
            <a:r>
              <a:rPr lang="en-US" sz="2400" b="1" dirty="0" err="1" smtClean="0">
                <a:solidFill>
                  <a:srgbClr val="0070C0"/>
                </a:solidFill>
              </a:rPr>
              <a:t>Nystatine</a:t>
            </a:r>
            <a:endParaRPr lang="en-US" sz="2400" b="1" dirty="0" smtClean="0">
              <a:solidFill>
                <a:srgbClr val="0070C0"/>
              </a:solidFill>
            </a:endParaRPr>
          </a:p>
          <a:p>
            <a:pPr>
              <a:buNone/>
            </a:pPr>
            <a:r>
              <a:rPr lang="ar-SY" sz="2000" dirty="0" smtClean="0"/>
              <a:t>   أكثر </a:t>
            </a:r>
            <a:r>
              <a:rPr lang="ar-SY" sz="2000" dirty="0" err="1" smtClean="0"/>
              <a:t>الادوية</a:t>
            </a:r>
            <a:r>
              <a:rPr lang="ar-SY" sz="2000" dirty="0" smtClean="0"/>
              <a:t> المستعملة موضعيا لعلاج </a:t>
            </a:r>
            <a:r>
              <a:rPr lang="ar-SY" sz="2000" dirty="0" err="1" smtClean="0"/>
              <a:t>انتانات</a:t>
            </a:r>
            <a:r>
              <a:rPr lang="ar-SY" sz="2000" dirty="0" smtClean="0"/>
              <a:t> المبيضات البيض في الفم </a:t>
            </a:r>
            <a:r>
              <a:rPr lang="ar-SY" sz="2000" dirty="0" err="1" smtClean="0"/>
              <a:t>و</a:t>
            </a:r>
            <a:r>
              <a:rPr lang="ar-SY" sz="2000" dirty="0" smtClean="0"/>
              <a:t> المهبل ، الالتهابات الفطرية</a:t>
            </a:r>
          </a:p>
          <a:p>
            <a:pPr>
              <a:buNone/>
            </a:pPr>
            <a:r>
              <a:rPr lang="ar-SY" sz="2000" dirty="0" smtClean="0"/>
              <a:t>   الناجمة عن بدلات الأسنان، </a:t>
            </a:r>
            <a:r>
              <a:rPr lang="ar-SY" sz="2000" dirty="0" err="1" smtClean="0"/>
              <a:t>السلاق</a:t>
            </a:r>
            <a:endParaRPr lang="ar-SY"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1428736"/>
            <a:ext cx="8358246" cy="2246769"/>
          </a:xfrm>
          <a:prstGeom prst="rect">
            <a:avLst/>
          </a:prstGeom>
          <a:solidFill>
            <a:schemeClr val="accent5">
              <a:lumMod val="20000"/>
              <a:lumOff val="80000"/>
            </a:schemeClr>
          </a:solidFill>
          <a:ln>
            <a:solidFill>
              <a:srgbClr val="002060"/>
            </a:solidFill>
          </a:ln>
        </p:spPr>
        <p:txBody>
          <a:bodyPr wrap="square">
            <a:spAutoFit/>
          </a:bodyPr>
          <a:lstStyle/>
          <a:p>
            <a:r>
              <a:rPr lang="ar-SY" sz="2000" dirty="0" smtClean="0"/>
              <a:t>الأشكال الصيدلانية : يوجد بشكل مضغوطات </a:t>
            </a:r>
            <a:r>
              <a:rPr lang="ar-SY" sz="2000" dirty="0" err="1" smtClean="0"/>
              <a:t>و</a:t>
            </a:r>
            <a:r>
              <a:rPr lang="ar-SY" sz="2000" dirty="0" smtClean="0"/>
              <a:t> حبوب مص أو </a:t>
            </a:r>
            <a:r>
              <a:rPr lang="ar-SY" sz="2000" dirty="0" err="1" smtClean="0"/>
              <a:t>غسولات</a:t>
            </a:r>
            <a:r>
              <a:rPr lang="ar-SY" sz="2000" dirty="0" smtClean="0"/>
              <a:t> فموية للوقاية لدى المرضى </a:t>
            </a:r>
            <a:r>
              <a:rPr lang="ar-SY" sz="2000" dirty="0" err="1" smtClean="0"/>
              <a:t>منقوصي</a:t>
            </a:r>
            <a:r>
              <a:rPr lang="ar-SY" sz="2000" dirty="0" smtClean="0"/>
              <a:t> المناعة كما يوجد بشكل معلق </a:t>
            </a:r>
            <a:r>
              <a:rPr lang="ar-SY" sz="2000" dirty="0" err="1" smtClean="0"/>
              <a:t>او</a:t>
            </a:r>
            <a:r>
              <a:rPr lang="ar-SY" sz="2000" dirty="0" smtClean="0"/>
              <a:t> نقط فموية </a:t>
            </a:r>
            <a:r>
              <a:rPr lang="ar-SY" sz="2000" dirty="0" err="1" smtClean="0"/>
              <a:t>و</a:t>
            </a:r>
            <a:r>
              <a:rPr lang="ar-SY" sz="2000" dirty="0" smtClean="0"/>
              <a:t> كذلك بشكل </a:t>
            </a:r>
            <a:r>
              <a:rPr lang="ar-SY" sz="2000" dirty="0" err="1" smtClean="0"/>
              <a:t>تحاميل</a:t>
            </a:r>
            <a:r>
              <a:rPr lang="ar-SY" sz="2000" dirty="0" smtClean="0"/>
              <a:t> مهبلية </a:t>
            </a:r>
          </a:p>
          <a:p>
            <a:r>
              <a:rPr lang="ar-SY" sz="2000" dirty="0" smtClean="0"/>
              <a:t>يجب الحفاظ على تماس </a:t>
            </a:r>
            <a:r>
              <a:rPr lang="ar-SY" sz="2000" dirty="0" err="1" smtClean="0"/>
              <a:t>النيستاتين</a:t>
            </a:r>
            <a:r>
              <a:rPr lang="ar-SY" sz="2000" dirty="0" smtClean="0"/>
              <a:t> على جوانب الفم المصابة لمدة 5 دقائق قبل بلع المستحضر ، كما يجب الاستمرار بالعلاج لمدة 10 أيام على الأقل أو </a:t>
            </a:r>
            <a:r>
              <a:rPr lang="ar-SY" sz="2000" dirty="0" err="1" smtClean="0"/>
              <a:t>الى</a:t>
            </a:r>
            <a:r>
              <a:rPr lang="ar-SY" sz="2000" dirty="0" smtClean="0"/>
              <a:t> ما بعد اختفاء الأعراض </a:t>
            </a:r>
            <a:r>
              <a:rPr lang="ar-SY" sz="2000" dirty="0" err="1" smtClean="0"/>
              <a:t>السريرية</a:t>
            </a:r>
            <a:r>
              <a:rPr lang="ar-SY" sz="2000" dirty="0" smtClean="0"/>
              <a:t> ب 48ساعة</a:t>
            </a:r>
          </a:p>
          <a:p>
            <a:r>
              <a:rPr lang="ar-SY" sz="2000" dirty="0" smtClean="0"/>
              <a:t>لا يمتص </a:t>
            </a:r>
            <a:r>
              <a:rPr lang="ar-SY" sz="2000" dirty="0" err="1" smtClean="0"/>
              <a:t>النيستاتين</a:t>
            </a:r>
            <a:r>
              <a:rPr lang="ar-SY" sz="2000" dirty="0" smtClean="0"/>
              <a:t> </a:t>
            </a:r>
            <a:r>
              <a:rPr lang="ar-SY" sz="2000" dirty="0" err="1" smtClean="0"/>
              <a:t>اذا</a:t>
            </a:r>
            <a:r>
              <a:rPr lang="ar-SY" sz="2000" dirty="0" smtClean="0"/>
              <a:t> أعطي فمويا ولذلك فان </a:t>
            </a:r>
            <a:r>
              <a:rPr lang="ar-SY" sz="2000" dirty="0" err="1" smtClean="0"/>
              <a:t>اعطاءه</a:t>
            </a:r>
            <a:r>
              <a:rPr lang="ar-SY" sz="2000" dirty="0" smtClean="0"/>
              <a:t> عن طريق الفم لا يفيد في </a:t>
            </a:r>
            <a:r>
              <a:rPr lang="ar-SY" sz="2000" dirty="0" err="1" smtClean="0"/>
              <a:t>الاصابات</a:t>
            </a:r>
            <a:r>
              <a:rPr lang="ar-SY" sz="2000" dirty="0" smtClean="0"/>
              <a:t> </a:t>
            </a:r>
            <a:r>
              <a:rPr lang="ar-SY" sz="2000" dirty="0" err="1" smtClean="0"/>
              <a:t>الحشوية</a:t>
            </a:r>
            <a:r>
              <a:rPr lang="ar-SY" sz="2000" dirty="0" smtClean="0"/>
              <a:t> </a:t>
            </a:r>
            <a:r>
              <a:rPr lang="ar-SY" sz="2000" dirty="0" err="1" smtClean="0"/>
              <a:t>وانما</a:t>
            </a:r>
            <a:r>
              <a:rPr lang="ar-SY" sz="2000" dirty="0" smtClean="0"/>
              <a:t> فقط لعلاج الفطور التي تصيب الجهاز الهضمي</a:t>
            </a:r>
          </a:p>
          <a:p>
            <a:endParaRPr lang="ar-SY"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857233"/>
            <a:ext cx="7858180" cy="3929089"/>
          </a:xfrm>
          <a:prstGeom prst="rect">
            <a:avLst/>
          </a:prstGeom>
          <a:solidFill>
            <a:schemeClr val="accent5">
              <a:lumMod val="20000"/>
              <a:lumOff val="80000"/>
            </a:schemeClr>
          </a:solidFill>
          <a:ln>
            <a:solidFill>
              <a:srgbClr val="002060"/>
            </a:solidFill>
          </a:ln>
        </p:spPr>
        <p:txBody>
          <a:bodyPr wrap="square">
            <a:spAutoFit/>
          </a:bodyPr>
          <a:lstStyle/>
          <a:p>
            <a:pPr>
              <a:buNone/>
            </a:pPr>
            <a:r>
              <a:rPr lang="ar-SY" sz="2400" b="1" dirty="0" smtClean="0">
                <a:solidFill>
                  <a:srgbClr val="0070C0"/>
                </a:solidFill>
              </a:rPr>
              <a:t>مشتقات </a:t>
            </a:r>
            <a:r>
              <a:rPr lang="ar-SY" sz="2400" b="1" dirty="0" err="1" smtClean="0">
                <a:solidFill>
                  <a:srgbClr val="0070C0"/>
                </a:solidFill>
              </a:rPr>
              <a:t>الايميدازول</a:t>
            </a:r>
            <a:r>
              <a:rPr lang="ar-SY" sz="2400" b="1" dirty="0" smtClean="0">
                <a:solidFill>
                  <a:srgbClr val="0070C0"/>
                </a:solidFill>
              </a:rPr>
              <a:t>: </a:t>
            </a:r>
            <a:r>
              <a:rPr lang="ar-SY" sz="2000" b="1" dirty="0" smtClean="0">
                <a:solidFill>
                  <a:srgbClr val="0070C0"/>
                </a:solidFill>
              </a:rPr>
              <a:t>وخاصة منها </a:t>
            </a:r>
            <a:r>
              <a:rPr lang="ar-SY" sz="2000" b="1" dirty="0" err="1" smtClean="0">
                <a:solidFill>
                  <a:srgbClr val="0070C0"/>
                </a:solidFill>
              </a:rPr>
              <a:t>الكلوتريمازول</a:t>
            </a:r>
            <a:r>
              <a:rPr lang="ar-SY" sz="2000" b="1" dirty="0" smtClean="0">
                <a:solidFill>
                  <a:srgbClr val="0070C0"/>
                </a:solidFill>
              </a:rPr>
              <a:t> </a:t>
            </a:r>
            <a:r>
              <a:rPr lang="ar-SY" sz="2000" b="1" dirty="0" err="1" smtClean="0">
                <a:solidFill>
                  <a:srgbClr val="0070C0"/>
                </a:solidFill>
              </a:rPr>
              <a:t>والميكونازول</a:t>
            </a:r>
            <a:endParaRPr lang="ar-SY" sz="2000" b="1" dirty="0" smtClean="0">
              <a:solidFill>
                <a:srgbClr val="0070C0"/>
              </a:solidFill>
            </a:endParaRPr>
          </a:p>
          <a:p>
            <a:r>
              <a:rPr lang="en-US" sz="2000" b="1" dirty="0" err="1" smtClean="0">
                <a:solidFill>
                  <a:srgbClr val="0070C0"/>
                </a:solidFill>
              </a:rPr>
              <a:t>Clotrimazole</a:t>
            </a:r>
            <a:endParaRPr lang="en-US" sz="2000" b="1" dirty="0" smtClean="0">
              <a:solidFill>
                <a:srgbClr val="0070C0"/>
              </a:solidFill>
            </a:endParaRPr>
          </a:p>
          <a:p>
            <a:r>
              <a:rPr lang="ar-SY" sz="2000" dirty="0" smtClean="0"/>
              <a:t>هو بديل مناسب وأكثر استساغة من </a:t>
            </a:r>
            <a:r>
              <a:rPr lang="ar-SY" sz="2000" dirty="0" err="1" smtClean="0"/>
              <a:t>النيستاتين</a:t>
            </a:r>
            <a:r>
              <a:rPr lang="ar-SY" sz="2000" dirty="0" smtClean="0"/>
              <a:t> يطبق موضعيا بشكل أقراص مص </a:t>
            </a:r>
            <a:r>
              <a:rPr lang="ar-SY" sz="2000" dirty="0" err="1" smtClean="0"/>
              <a:t>اذ</a:t>
            </a:r>
            <a:r>
              <a:rPr lang="ar-SY" sz="2000" dirty="0" smtClean="0"/>
              <a:t> يسمح الحل</a:t>
            </a:r>
          </a:p>
          <a:p>
            <a:pPr>
              <a:buNone/>
            </a:pPr>
            <a:r>
              <a:rPr lang="ar-SY" sz="2000" dirty="0" smtClean="0"/>
              <a:t>      البطيء بارتباط الدواء بالمخاطية الفموية كما يوجد بشكل محلول </a:t>
            </a:r>
            <a:r>
              <a:rPr lang="ar-SY" sz="2000" dirty="0" err="1" smtClean="0"/>
              <a:t>و</a:t>
            </a:r>
            <a:r>
              <a:rPr lang="ar-SY" sz="2000" dirty="0" smtClean="0"/>
              <a:t> رذاذ </a:t>
            </a:r>
            <a:r>
              <a:rPr lang="ar-SY" sz="2000" dirty="0" err="1" smtClean="0"/>
              <a:t>و</a:t>
            </a:r>
            <a:r>
              <a:rPr lang="ar-SY" sz="2000" dirty="0" smtClean="0"/>
              <a:t> بودرة يستعمل </a:t>
            </a:r>
          </a:p>
          <a:p>
            <a:pPr>
              <a:buNone/>
            </a:pPr>
            <a:r>
              <a:rPr lang="ar-SY" sz="2000" dirty="0" smtClean="0"/>
              <a:t>      في </a:t>
            </a:r>
            <a:r>
              <a:rPr lang="ar-SY" sz="2000" dirty="0" err="1" smtClean="0"/>
              <a:t>الامراض</a:t>
            </a:r>
            <a:r>
              <a:rPr lang="ar-SY" sz="2000" dirty="0" smtClean="0"/>
              <a:t> الفطرية الجلدية </a:t>
            </a:r>
          </a:p>
          <a:p>
            <a:pPr>
              <a:buNone/>
            </a:pPr>
            <a:r>
              <a:rPr lang="ar-SY" sz="2000" dirty="0" smtClean="0"/>
              <a:t>      ولكنه عند بلعه يسبب ارتفاعا في </a:t>
            </a:r>
            <a:r>
              <a:rPr lang="ar-SY" sz="2000" dirty="0" err="1" smtClean="0"/>
              <a:t>التراكيز</a:t>
            </a:r>
            <a:r>
              <a:rPr lang="ar-SY" sz="2000" dirty="0" smtClean="0"/>
              <a:t> البلازمية </a:t>
            </a:r>
            <a:r>
              <a:rPr lang="ar-SY" sz="2000" dirty="0" err="1" smtClean="0"/>
              <a:t>للانزيمات</a:t>
            </a:r>
            <a:r>
              <a:rPr lang="ar-SY" sz="2000" dirty="0" smtClean="0"/>
              <a:t> الكبدية، لذلك يفضل </a:t>
            </a:r>
          </a:p>
          <a:p>
            <a:pPr>
              <a:buNone/>
            </a:pPr>
            <a:r>
              <a:rPr lang="ar-SY" sz="2000" dirty="0" smtClean="0"/>
              <a:t>      </a:t>
            </a:r>
            <a:r>
              <a:rPr lang="ar-SY" sz="2000" dirty="0" err="1" smtClean="0"/>
              <a:t>النيستاتين</a:t>
            </a:r>
            <a:r>
              <a:rPr lang="ar-SY" sz="2000" dirty="0" smtClean="0"/>
              <a:t> عنه عند مرضى المشاكل الكبدية</a:t>
            </a:r>
          </a:p>
          <a:p>
            <a:r>
              <a:rPr lang="en-US" sz="2000" b="1" dirty="0" err="1" smtClean="0">
                <a:solidFill>
                  <a:srgbClr val="0070C0"/>
                </a:solidFill>
              </a:rPr>
              <a:t>Miconazole</a:t>
            </a:r>
            <a:endParaRPr lang="en-US" sz="2000" b="1" dirty="0" smtClean="0">
              <a:solidFill>
                <a:srgbClr val="0070C0"/>
              </a:solidFill>
            </a:endParaRPr>
          </a:p>
          <a:p>
            <a:r>
              <a:rPr lang="ar-SY" sz="2000" dirty="0" smtClean="0"/>
              <a:t>فعال موضعيا في </a:t>
            </a:r>
            <a:r>
              <a:rPr lang="ar-SY" sz="2000" dirty="0" err="1" smtClean="0"/>
              <a:t>الاصابات</a:t>
            </a:r>
            <a:r>
              <a:rPr lang="ar-SY" sz="2000" dirty="0" smtClean="0"/>
              <a:t> الفطرية الفموية </a:t>
            </a:r>
            <a:r>
              <a:rPr lang="ar-SY" sz="2000" dirty="0" err="1" smtClean="0"/>
              <a:t>و</a:t>
            </a:r>
            <a:r>
              <a:rPr lang="ar-SY" sz="2000" dirty="0" smtClean="0"/>
              <a:t> الجلدية </a:t>
            </a:r>
          </a:p>
          <a:p>
            <a:r>
              <a:rPr lang="ar-SY" sz="2000" dirty="0" smtClean="0"/>
              <a:t>يتواجد بشكل جيل فموي 2 % يستخدم بالتدليك اللطيف على المنطقة المصابة لأطول فترة ممكنة</a:t>
            </a:r>
          </a:p>
          <a:p>
            <a:r>
              <a:rPr lang="ar-SY" sz="2000" dirty="0" smtClean="0"/>
              <a:t>وهو على عكس </a:t>
            </a:r>
            <a:r>
              <a:rPr lang="ar-SY" sz="2000" dirty="0" err="1" smtClean="0"/>
              <a:t>النيستاتين</a:t>
            </a:r>
            <a:r>
              <a:rPr lang="ar-SY" sz="2000" dirty="0" smtClean="0"/>
              <a:t> قابل للامتصاص مما يستدعي الانتباه </a:t>
            </a:r>
            <a:r>
              <a:rPr lang="ar-SY" sz="2000" dirty="0" err="1" smtClean="0"/>
              <a:t>الى</a:t>
            </a:r>
            <a:r>
              <a:rPr lang="ar-SY" sz="2000" dirty="0" smtClean="0"/>
              <a:t> </a:t>
            </a:r>
            <a:r>
              <a:rPr lang="ar-SY" sz="2000" dirty="0" err="1" smtClean="0"/>
              <a:t>امكانية</a:t>
            </a:r>
            <a:r>
              <a:rPr lang="ar-SY" sz="2000" dirty="0" smtClean="0"/>
              <a:t> حدوث تداخلات</a:t>
            </a:r>
          </a:p>
          <a:p>
            <a:pPr>
              <a:buNone/>
            </a:pPr>
            <a:r>
              <a:rPr lang="ar-SY" sz="2000" dirty="0" smtClean="0"/>
              <a:t>     دوائية، وقد يسبب </a:t>
            </a:r>
            <a:r>
              <a:rPr lang="ar-SY" sz="2000" dirty="0" err="1" smtClean="0"/>
              <a:t>الاسهال</a:t>
            </a:r>
            <a:r>
              <a:rPr lang="ar-SY" sz="2000" dirty="0" smtClean="0"/>
              <a:t> عند الاستعمال الطويل</a:t>
            </a:r>
            <a:endParaRPr lang="ar-SY"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b="3579"/>
          <a:stretch>
            <a:fillRect/>
          </a:stretch>
        </p:blipFill>
        <p:spPr bwMode="auto">
          <a:xfrm>
            <a:off x="714349" y="642918"/>
            <a:ext cx="7572428" cy="5510443"/>
          </a:xfrm>
          <a:prstGeom prst="rect">
            <a:avLst/>
          </a:prstGeom>
          <a:noFill/>
          <a:ln w="57150">
            <a:solidFill>
              <a:srgbClr val="002060"/>
            </a:solid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1285860"/>
            <a:ext cx="8358246" cy="1938992"/>
          </a:xfrm>
          <a:prstGeom prst="rect">
            <a:avLst/>
          </a:prstGeom>
          <a:solidFill>
            <a:schemeClr val="accent5">
              <a:lumMod val="20000"/>
              <a:lumOff val="80000"/>
            </a:schemeClr>
          </a:solidFill>
          <a:ln>
            <a:solidFill>
              <a:srgbClr val="002060"/>
            </a:solidFill>
          </a:ln>
        </p:spPr>
        <p:txBody>
          <a:bodyPr wrap="square">
            <a:spAutoFit/>
          </a:bodyPr>
          <a:lstStyle/>
          <a:p>
            <a:r>
              <a:rPr lang="ar-SY" sz="2000" dirty="0" smtClean="0"/>
              <a:t>في الحالات المنتشرة من داء المبيضات أو الحالات الصعبة مثل عند مرضى الايدز يمكن تقديم</a:t>
            </a:r>
          </a:p>
          <a:p>
            <a:pPr>
              <a:buNone/>
            </a:pPr>
            <a:r>
              <a:rPr lang="ar-SY" sz="2000" dirty="0" smtClean="0"/>
              <a:t>      معالجة فطرية </a:t>
            </a:r>
            <a:r>
              <a:rPr lang="ar-SY" sz="2000" dirty="0" err="1" smtClean="0"/>
              <a:t>جهازية</a:t>
            </a:r>
            <a:r>
              <a:rPr lang="ar-SY" sz="2000" dirty="0" smtClean="0"/>
              <a:t> مثل :</a:t>
            </a:r>
          </a:p>
          <a:p>
            <a:r>
              <a:rPr lang="en-US" sz="2000" dirty="0" err="1" smtClean="0">
                <a:solidFill>
                  <a:srgbClr val="0070C0"/>
                </a:solidFill>
              </a:rPr>
              <a:t>Ketoconazole</a:t>
            </a:r>
            <a:r>
              <a:rPr lang="en-US" sz="2000" dirty="0" smtClean="0">
                <a:solidFill>
                  <a:srgbClr val="0070C0"/>
                </a:solidFill>
              </a:rPr>
              <a:t> 200 </a:t>
            </a:r>
            <a:r>
              <a:rPr lang="ar-SY" sz="2000" dirty="0" smtClean="0"/>
              <a:t>ملغ/يوم ويشارك مع </a:t>
            </a:r>
            <a:r>
              <a:rPr lang="ar-SY" sz="2000" dirty="0" err="1" smtClean="0">
                <a:solidFill>
                  <a:srgbClr val="0070C0"/>
                </a:solidFill>
              </a:rPr>
              <a:t>النيستاتين</a:t>
            </a:r>
            <a:r>
              <a:rPr lang="ar-SY" sz="2000" dirty="0" smtClean="0"/>
              <a:t> الفموي</a:t>
            </a:r>
          </a:p>
          <a:p>
            <a:r>
              <a:rPr lang="ar-SY" sz="2000" dirty="0" smtClean="0"/>
              <a:t>أو </a:t>
            </a:r>
            <a:r>
              <a:rPr lang="en-US" sz="2000" dirty="0" err="1" smtClean="0">
                <a:solidFill>
                  <a:srgbClr val="0070C0"/>
                </a:solidFill>
              </a:rPr>
              <a:t>Fluconazole</a:t>
            </a:r>
            <a:r>
              <a:rPr lang="en-US" sz="2000" dirty="0" smtClean="0"/>
              <a:t> </a:t>
            </a:r>
            <a:r>
              <a:rPr lang="ar-SY" sz="2000" dirty="0" smtClean="0"/>
              <a:t>فمويا بجرعة 100 - 200 ملغ /يوم</a:t>
            </a:r>
          </a:p>
          <a:p>
            <a:r>
              <a:rPr lang="ar-SY" sz="2000" dirty="0" smtClean="0"/>
              <a:t>ويمكن أيضا </a:t>
            </a:r>
            <a:r>
              <a:rPr lang="ar-SY" sz="2000" dirty="0" err="1" smtClean="0"/>
              <a:t>اعطاء</a:t>
            </a:r>
            <a:r>
              <a:rPr lang="ar-SY" sz="2000" dirty="0" smtClean="0"/>
              <a:t> </a:t>
            </a:r>
            <a:r>
              <a:rPr lang="en-US" sz="2000" dirty="0" err="1" smtClean="0">
                <a:solidFill>
                  <a:srgbClr val="0070C0"/>
                </a:solidFill>
              </a:rPr>
              <a:t>Itraconazole</a:t>
            </a:r>
            <a:r>
              <a:rPr lang="en-US" sz="2000" dirty="0" smtClean="0">
                <a:solidFill>
                  <a:srgbClr val="0070C0"/>
                </a:solidFill>
              </a:rPr>
              <a:t> 200 </a:t>
            </a:r>
            <a:r>
              <a:rPr lang="ar-SY" sz="2000" dirty="0" smtClean="0"/>
              <a:t>ملغ/يوم في حال عدم الاستجابة للعلاجات السابقة</a:t>
            </a:r>
          </a:p>
          <a:p>
            <a:r>
              <a:rPr lang="ar-SY" sz="2000" dirty="0" smtClean="0"/>
              <a:t>وأيضا قد يكون لغسول </a:t>
            </a:r>
            <a:r>
              <a:rPr lang="ar-SY" sz="2000" dirty="0" err="1" smtClean="0">
                <a:solidFill>
                  <a:srgbClr val="0070C0"/>
                </a:solidFill>
              </a:rPr>
              <a:t>الكلورهيكزيدين</a:t>
            </a:r>
            <a:r>
              <a:rPr lang="ar-SY" sz="2000" dirty="0" smtClean="0"/>
              <a:t> فوائد علاجية لداء المبيضات الفموي</a:t>
            </a:r>
            <a:endParaRPr lang="ar-SY"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751344"/>
            <a:ext cx="7572428" cy="4401205"/>
          </a:xfrm>
          <a:prstGeom prst="rect">
            <a:avLst/>
          </a:prstGeom>
          <a:solidFill>
            <a:schemeClr val="accent6">
              <a:lumMod val="20000"/>
              <a:lumOff val="80000"/>
            </a:schemeClr>
          </a:solidFill>
          <a:ln>
            <a:solidFill>
              <a:srgbClr val="002060"/>
            </a:solidFill>
          </a:ln>
        </p:spPr>
        <p:txBody>
          <a:bodyPr wrap="square">
            <a:spAutoFit/>
          </a:bodyPr>
          <a:lstStyle/>
          <a:p>
            <a:r>
              <a:rPr lang="ar-SY" sz="2000" b="1" dirty="0" smtClean="0"/>
              <a:t>نصائح يجب </a:t>
            </a:r>
            <a:r>
              <a:rPr lang="ar-SY" sz="2000" b="1" dirty="0" err="1" smtClean="0"/>
              <a:t>اتباعها</a:t>
            </a:r>
            <a:r>
              <a:rPr lang="ar-SY" sz="2000" b="1" dirty="0" smtClean="0"/>
              <a:t> عند تناول المضادات الحيوية :</a:t>
            </a:r>
            <a:endParaRPr lang="ar-SY" sz="2000" dirty="0" smtClean="0"/>
          </a:p>
          <a:p>
            <a:r>
              <a:rPr lang="ar-SY" sz="2000" dirty="0" smtClean="0"/>
              <a:t>- يجب استشارة الطبيب قبل استخدام أي نوع مضاد حيوي، وإياك واستخدام المضادات الحيوية من نفسك أو بتوصية من أحد غير الطبيب أو حتى الصيدلي .</a:t>
            </a:r>
          </a:p>
          <a:p>
            <a:r>
              <a:rPr lang="ar-SY" sz="2000" dirty="0" smtClean="0"/>
              <a:t>- لا تتناول مضاد حيوي موصوف لشخص آخر بأي حال ، لأنه ربما لا يكون مناسبًا لحالتك المرضية.</a:t>
            </a:r>
          </a:p>
          <a:p>
            <a:r>
              <a:rPr lang="ar-SY" sz="2000" dirty="0" smtClean="0"/>
              <a:t>- عليك أن تخبر الطبيب إن كنت تعاني من أي نوع من أنواع الحساسية أو تتناول أي أدوية  </a:t>
            </a:r>
            <a:r>
              <a:rPr lang="ar-SY" sz="2000" dirty="0" err="1" smtClean="0"/>
              <a:t>آخرى</a:t>
            </a:r>
            <a:r>
              <a:rPr lang="ar-SY" sz="2000" dirty="0" smtClean="0"/>
              <a:t> أو مكملات غذائية حتى لا يتعارض المضاد الحيوي مع أي من هذه الحالات.</a:t>
            </a:r>
          </a:p>
          <a:p>
            <a:r>
              <a:rPr lang="ar-SY" sz="2000" dirty="0" smtClean="0"/>
              <a:t>- </a:t>
            </a:r>
            <a:r>
              <a:rPr lang="ar-SY" sz="2000" dirty="0" err="1" smtClean="0"/>
              <a:t>احفظ</a:t>
            </a:r>
            <a:r>
              <a:rPr lang="ar-SY" sz="2000" dirty="0" smtClean="0"/>
              <a:t> مواعيد الجرعات جيدًا وإذا نسيت أخذ الجرعة، خذها بأقرب وقت ممكن. وأحرص على ألا تأخذ الجرعة المفقودة إذا كان وقت تناول الجرعة التالية قريب .</a:t>
            </a:r>
          </a:p>
          <a:p>
            <a:r>
              <a:rPr lang="ar-SY" sz="2000" dirty="0" smtClean="0"/>
              <a:t>- يجب ألا تطحن أو تكسر بعض حبوب الأدوية وذلك إما بسبب عدم ثباتها أو أن الأدوية لها نظام بطيء في ذوبان الدواء لتعطي مفعولًا مطولًا. في حالة وجود الدواء على هيئة سائل يجب أن يرج جيدا قبل الاستخدام .</a:t>
            </a:r>
          </a:p>
          <a:p>
            <a:r>
              <a:rPr lang="ar-SY" sz="2000" dirty="0" smtClean="0"/>
              <a:t>- اقرأ الوصفة المرفقة مع الدواء جيدًا والأعراض الجانبية ربما تجد أن هذا المضاد لا يتناسب معك وقد تحتاج الرجوع للطبيب لطلب نوع آخر</a:t>
            </a:r>
            <a:endParaRPr lang="ar-SY"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1071546"/>
            <a:ext cx="8572560" cy="4173478"/>
          </a:xfrm>
          <a:prstGeom prst="rect">
            <a:avLst/>
          </a:prstGeom>
          <a:solidFill>
            <a:schemeClr val="accent6">
              <a:lumMod val="20000"/>
              <a:lumOff val="80000"/>
            </a:schemeClr>
          </a:solidFill>
          <a:ln>
            <a:solidFill>
              <a:srgbClr val="002060"/>
            </a:solidFill>
          </a:ln>
        </p:spPr>
        <p:txBody>
          <a:bodyPr wrap="square">
            <a:spAutoFit/>
          </a:bodyPr>
          <a:lstStyle/>
          <a:p>
            <a:pPr>
              <a:buFont typeface="Wingdings" pitchFamily="2" charset="2"/>
              <a:buChar char="Ø"/>
            </a:pPr>
            <a:r>
              <a:rPr lang="ar-SY" sz="2000" dirty="0" smtClean="0"/>
              <a:t> يؤدي إساءة استعمال المضادات الحيوية والإفراط في استعمالها إلى تسريع وتيرة مقاومتها جنباً  إلى جنب مع تردي الوقاية من عدوى الالتهابات ومكافحتها، ويمكن اتخاذ خطوات على جميع مستويات المجتمع للحد من تأثير تلك المقاومة وتقييد نطاق انتشارها.</a:t>
            </a:r>
          </a:p>
          <a:p>
            <a:endParaRPr lang="ar-SY" sz="2000" dirty="0" smtClean="0"/>
          </a:p>
          <a:p>
            <a:pPr>
              <a:buFont typeface="Wingdings" pitchFamily="2" charset="2"/>
              <a:buChar char="Ø"/>
            </a:pPr>
            <a:r>
              <a:rPr lang="ar-SY" sz="2000" dirty="0" smtClean="0"/>
              <a:t> بإمكان الأفراد أن يقوموا في إطار سعيهم إلى الوقاية من انتشار مقاومة المضادات الحيوية ومكافحتها بما يلي :</a:t>
            </a:r>
          </a:p>
          <a:p>
            <a:pPr>
              <a:buFont typeface="Wingdings" pitchFamily="2" charset="2"/>
              <a:buChar char="§"/>
            </a:pPr>
            <a:r>
              <a:rPr lang="ar-SY" sz="2000" dirty="0" smtClean="0"/>
              <a:t> ألا يستعملوا المضادات الحيوية إلا بوصف طبية من أحد المهنيين الصحيين المعتمدين.</a:t>
            </a:r>
          </a:p>
          <a:p>
            <a:pPr>
              <a:buFont typeface="Wingdings" pitchFamily="2" charset="2"/>
              <a:buChar char="§"/>
            </a:pPr>
            <a:r>
              <a:rPr lang="ar-SY" sz="2000" dirty="0" smtClean="0"/>
              <a:t> ألا يطلبوا المضادات الحيوية أبداً إذا أخبرهم العاملون </a:t>
            </a:r>
            <a:r>
              <a:rPr lang="ar-SY" sz="2000" dirty="0" err="1" smtClean="0"/>
              <a:t>الصحيون</a:t>
            </a:r>
            <a:r>
              <a:rPr lang="ar-SY" sz="2000" dirty="0" smtClean="0"/>
              <a:t> المعنيون بهم أنها لا تلزمهم.</a:t>
            </a:r>
          </a:p>
          <a:p>
            <a:pPr>
              <a:buFont typeface="Wingdings" pitchFamily="2" charset="2"/>
              <a:buChar char="§"/>
            </a:pPr>
            <a:r>
              <a:rPr lang="ar-SY" sz="2000" dirty="0" smtClean="0"/>
              <a:t> أن يحرصوا دوماً على </a:t>
            </a:r>
            <a:r>
              <a:rPr lang="ar-SY" sz="2000" dirty="0" err="1" smtClean="0"/>
              <a:t>اتباع</a:t>
            </a:r>
            <a:r>
              <a:rPr lang="ar-SY" sz="2000" dirty="0" smtClean="0"/>
              <a:t> نصائح العاملين الصحيين المعنيين بهم عند استعمال المضادات الحيوية.</a:t>
            </a:r>
          </a:p>
          <a:p>
            <a:pPr>
              <a:buFont typeface="Wingdings" pitchFamily="2" charset="2"/>
              <a:buChar char="§"/>
            </a:pPr>
            <a:r>
              <a:rPr lang="ar-SY" sz="2000" dirty="0" smtClean="0"/>
              <a:t> ألا يتشاركوا أبداً في المضادات الحيوية المتبقية أو في استعمالها.</a:t>
            </a:r>
          </a:p>
          <a:p>
            <a:pPr>
              <a:buFont typeface="Wingdings" pitchFamily="2" charset="2"/>
              <a:buChar char="§"/>
            </a:pPr>
            <a:r>
              <a:rPr lang="ar-SY" sz="2000" dirty="0" smtClean="0"/>
              <a:t> أن يحرصوا على الوقاية من عدوى الالتهابات عن طريق الانتظام في غسل اليدين وإعداد الطعام الصحي وتجنب مخالطة المرضى مخالطة حميمة وممارسة الجنس على نحو آمن والمواظبة على تحديث ما يأخذونه من لقاحات.</a:t>
            </a:r>
            <a:endParaRPr lang="ar-SY"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071546"/>
            <a:ext cx="8572560" cy="4093428"/>
          </a:xfrm>
          <a:prstGeom prst="rect">
            <a:avLst/>
          </a:prstGeom>
          <a:solidFill>
            <a:schemeClr val="accent6">
              <a:lumMod val="20000"/>
              <a:lumOff val="80000"/>
            </a:schemeClr>
          </a:solidFill>
          <a:ln>
            <a:solidFill>
              <a:srgbClr val="002060"/>
            </a:solidFill>
          </a:ln>
        </p:spPr>
        <p:txBody>
          <a:bodyPr wrap="square">
            <a:spAutoFit/>
          </a:bodyPr>
          <a:lstStyle/>
          <a:p>
            <a:pPr>
              <a:buFont typeface="Wingdings" pitchFamily="2" charset="2"/>
              <a:buChar char="Ø"/>
            </a:pPr>
            <a:r>
              <a:rPr lang="ar-SY" sz="2000" dirty="0" smtClean="0"/>
              <a:t> لا تلجأ للمضادات الحيوية لتعجل بالشفاء أو تقي نفسك من الإصابة بأمراض فالمضادات الحيوية </a:t>
            </a:r>
          </a:p>
          <a:p>
            <a:r>
              <a:rPr lang="ar-SY" sz="2000" dirty="0" smtClean="0"/>
              <a:t>       </a:t>
            </a:r>
            <a:r>
              <a:rPr lang="ar-SY" sz="2000" dirty="0" err="1" smtClean="0"/>
              <a:t>لاتحمي</a:t>
            </a:r>
            <a:r>
              <a:rPr lang="ar-SY" sz="2000" dirty="0" smtClean="0"/>
              <a:t> من الفيروسات والطفيليات ولها استخدام معين مع أنواع معينة من البكتيريا</a:t>
            </a:r>
          </a:p>
          <a:p>
            <a:pPr>
              <a:buFont typeface="Wingdings" pitchFamily="2" charset="2"/>
              <a:buChar char="Ø"/>
            </a:pPr>
            <a:r>
              <a:rPr lang="ar-SY" sz="2000" dirty="0" smtClean="0"/>
              <a:t> احرص على استكمال مدة العلاج التي يصفها </a:t>
            </a:r>
            <a:r>
              <a:rPr lang="ar-SY" sz="2000" dirty="0" err="1" smtClean="0"/>
              <a:t>لك</a:t>
            </a:r>
            <a:r>
              <a:rPr lang="ar-SY" sz="2000" dirty="0" smtClean="0"/>
              <a:t> الطبيب حتى وإن شعرت بتحسن لا توقف المضاد</a:t>
            </a:r>
          </a:p>
          <a:p>
            <a:r>
              <a:rPr lang="ar-SY" sz="2000" dirty="0" smtClean="0"/>
              <a:t>      الحيوي من نفسك فقد يؤدي هذا لنمو البكتيريا من جديد أو سهولة </a:t>
            </a:r>
            <a:r>
              <a:rPr lang="ar-SY" sz="2000" dirty="0" err="1" smtClean="0"/>
              <a:t>اصابتك</a:t>
            </a:r>
            <a:r>
              <a:rPr lang="ar-SY" sz="2000" dirty="0" smtClean="0"/>
              <a:t> بعدوى </a:t>
            </a:r>
            <a:r>
              <a:rPr lang="ar-SY" sz="2000" dirty="0" err="1" smtClean="0"/>
              <a:t>آخرى</a:t>
            </a:r>
            <a:r>
              <a:rPr lang="ar-SY" sz="2000" dirty="0" smtClean="0"/>
              <a:t>.</a:t>
            </a:r>
          </a:p>
          <a:p>
            <a:pPr>
              <a:buFont typeface="Wingdings" pitchFamily="2" charset="2"/>
              <a:buChar char="Ø"/>
            </a:pPr>
            <a:r>
              <a:rPr lang="ar-SY" sz="2000" dirty="0" smtClean="0"/>
              <a:t> إفرازات الأنف الخضراء أو الصفراء لا تعني أنك بحاجة إلى مضاد حيوي، فعندما يقاوم الجهاز</a:t>
            </a:r>
          </a:p>
          <a:p>
            <a:r>
              <a:rPr lang="ar-SY" sz="2000" dirty="0" smtClean="0"/>
              <a:t>     المناعي في الجسم العدوى يتغير لون إفرازات الأنف وهذا من الطبيعي .</a:t>
            </a:r>
          </a:p>
          <a:p>
            <a:pPr>
              <a:buFont typeface="Wingdings" pitchFamily="2" charset="2"/>
              <a:buChar char="Ø"/>
            </a:pPr>
            <a:r>
              <a:rPr lang="ar-SY" sz="2000" dirty="0" smtClean="0"/>
              <a:t> في حالات الحمل أو الرضاعة يجب أن تخبري الطبيب بهذا لكي يراعي وصف مضاد حيوي يتماشى</a:t>
            </a:r>
          </a:p>
          <a:p>
            <a:r>
              <a:rPr lang="ar-SY" sz="2000" dirty="0" smtClean="0"/>
              <a:t>     مع صحة الحوامل ولا يؤثر على صحة الجنين أو على لبن الأم في حالة الرضاعة. </a:t>
            </a:r>
          </a:p>
          <a:p>
            <a:pPr>
              <a:buFont typeface="Wingdings" pitchFamily="2" charset="2"/>
              <a:buChar char="Ø"/>
            </a:pPr>
            <a:r>
              <a:rPr lang="ar-SY" sz="2000" dirty="0" smtClean="0"/>
              <a:t> بالنسبة للأطفال تعتبر معظم المضادات الحيوية عمومًا آمنة في الأطفال ماعدا أدوية </a:t>
            </a:r>
            <a:r>
              <a:rPr lang="ar-SY" sz="2000" dirty="0" err="1" smtClean="0"/>
              <a:t>التتراسيكلين</a:t>
            </a:r>
            <a:r>
              <a:rPr lang="ar-SY" sz="2000" dirty="0" smtClean="0"/>
              <a:t> </a:t>
            </a:r>
          </a:p>
          <a:p>
            <a:r>
              <a:rPr lang="ar-SY" sz="2000" dirty="0" smtClean="0"/>
              <a:t>     </a:t>
            </a:r>
            <a:r>
              <a:rPr lang="en-US" sz="2000" dirty="0" smtClean="0"/>
              <a:t>Tetracycline</a:t>
            </a:r>
            <a:r>
              <a:rPr lang="ar-SY" sz="2000" dirty="0" smtClean="0"/>
              <a:t>يجب أن لا تستخدم إلا بعد سن الثامنة حيث تسبب تلون دائم لأسنان الأطفال ، </a:t>
            </a:r>
          </a:p>
          <a:p>
            <a:r>
              <a:rPr lang="ar-SY" sz="2000" dirty="0" smtClean="0"/>
              <a:t>     أما أدوية </a:t>
            </a:r>
            <a:r>
              <a:rPr lang="ar-SY" sz="2000" dirty="0" err="1" smtClean="0"/>
              <a:t>الكينولونات</a:t>
            </a:r>
            <a:r>
              <a:rPr lang="ar-SY" sz="2000" dirty="0" smtClean="0"/>
              <a:t>  </a:t>
            </a:r>
            <a:r>
              <a:rPr lang="en-US" sz="2000" dirty="0" err="1" smtClean="0"/>
              <a:t>Quinolones</a:t>
            </a:r>
            <a:r>
              <a:rPr lang="en-US" sz="2000" dirty="0" smtClean="0"/>
              <a:t>  </a:t>
            </a:r>
            <a:r>
              <a:rPr lang="ar-SY" sz="2000" dirty="0" smtClean="0"/>
              <a:t> يجب أن لا تستخدم إلا بعد استشارة الطبيب، لأنها قد تسبب </a:t>
            </a:r>
          </a:p>
          <a:p>
            <a:r>
              <a:rPr lang="ar-SY" sz="2000" dirty="0" smtClean="0"/>
              <a:t>      ضرر على المفاصل، أما دواء </a:t>
            </a:r>
            <a:r>
              <a:rPr lang="ar-SY" sz="2000" dirty="0" err="1" smtClean="0"/>
              <a:t>ترايميثوبريم</a:t>
            </a:r>
            <a:r>
              <a:rPr lang="ar-SY" sz="2000" dirty="0" smtClean="0"/>
              <a:t> /</a:t>
            </a:r>
            <a:r>
              <a:rPr lang="ar-SY" sz="2000" dirty="0" err="1" smtClean="0"/>
              <a:t>سلفاميثوكسازول</a:t>
            </a:r>
            <a:r>
              <a:rPr lang="ar-SY" sz="2000" dirty="0" smtClean="0"/>
              <a:t>  </a:t>
            </a:r>
            <a:r>
              <a:rPr lang="en-US" sz="2000" dirty="0" err="1" smtClean="0"/>
              <a:t>Trimethoprim</a:t>
            </a:r>
            <a:r>
              <a:rPr lang="en-US" sz="2000" dirty="0" smtClean="0"/>
              <a:t>/</a:t>
            </a:r>
            <a:r>
              <a:rPr lang="en-US" sz="2000" dirty="0" err="1" smtClean="0"/>
              <a:t>sulfamethoxazo</a:t>
            </a:r>
            <a:r>
              <a:rPr lang="en-US" sz="2000" dirty="0" smtClean="0"/>
              <a:t>          </a:t>
            </a:r>
            <a:r>
              <a:rPr lang="ar-SY" sz="2000" dirty="0" smtClean="0"/>
              <a:t>يجب أن لا يستخدم في الأطفال أقل من شهرين</a:t>
            </a:r>
            <a:endParaRPr lang="ar-SY"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1214422"/>
            <a:ext cx="8072462" cy="2308324"/>
          </a:xfrm>
          <a:prstGeom prst="rect">
            <a:avLst/>
          </a:prstGeom>
          <a:solidFill>
            <a:schemeClr val="accent5">
              <a:lumMod val="20000"/>
              <a:lumOff val="80000"/>
            </a:schemeClr>
          </a:solidFill>
          <a:ln>
            <a:solidFill>
              <a:srgbClr val="002060"/>
            </a:solidFill>
          </a:ln>
        </p:spPr>
        <p:txBody>
          <a:bodyPr wrap="square">
            <a:spAutoFit/>
          </a:bodyPr>
          <a:lstStyle/>
          <a:p>
            <a:pPr>
              <a:buNone/>
            </a:pPr>
            <a:r>
              <a:rPr lang="ar-SY" sz="2400" b="1" dirty="0" smtClean="0">
                <a:solidFill>
                  <a:srgbClr val="0070C0"/>
                </a:solidFill>
              </a:rPr>
              <a:t>صادات </a:t>
            </a:r>
            <a:r>
              <a:rPr lang="ar-SY" sz="2400" b="1" dirty="0" err="1" smtClean="0">
                <a:solidFill>
                  <a:srgbClr val="0070C0"/>
                </a:solidFill>
              </a:rPr>
              <a:t>البيتالاكتام</a:t>
            </a:r>
            <a:endParaRPr lang="ar-SY" sz="2400" b="1" dirty="0" smtClean="0">
              <a:solidFill>
                <a:srgbClr val="0070C0"/>
              </a:solidFill>
            </a:endParaRPr>
          </a:p>
          <a:p>
            <a:pPr>
              <a:buFont typeface="Wingdings" pitchFamily="2" charset="2"/>
              <a:buChar char="Ø"/>
            </a:pPr>
            <a:r>
              <a:rPr lang="ar-SY" sz="2000" dirty="0" smtClean="0"/>
              <a:t>جميعها قاتلة للجراثيم</a:t>
            </a:r>
          </a:p>
          <a:p>
            <a:pPr>
              <a:buFont typeface="Wingdings" pitchFamily="2" charset="2"/>
              <a:buChar char="Ø"/>
            </a:pPr>
            <a:r>
              <a:rPr lang="ar-SY" sz="2000" dirty="0" smtClean="0"/>
              <a:t>تنتج مقاومة الجراثيم لها عن طريق </a:t>
            </a:r>
            <a:r>
              <a:rPr lang="ar-SY" sz="2000" dirty="0" err="1" smtClean="0"/>
              <a:t>انتاج</a:t>
            </a:r>
            <a:r>
              <a:rPr lang="ar-SY" sz="2000" dirty="0" smtClean="0"/>
              <a:t> </a:t>
            </a:r>
            <a:r>
              <a:rPr lang="ar-SY" sz="2000" dirty="0" err="1" smtClean="0"/>
              <a:t>انزيم</a:t>
            </a:r>
            <a:r>
              <a:rPr lang="ar-SY" sz="2000" dirty="0" smtClean="0"/>
              <a:t> </a:t>
            </a:r>
            <a:r>
              <a:rPr lang="ar-SY" sz="2000" dirty="0" err="1" smtClean="0"/>
              <a:t>البيتالاكتاماز</a:t>
            </a:r>
            <a:r>
              <a:rPr lang="ar-SY" sz="2000" dirty="0" smtClean="0"/>
              <a:t> الذي يخرب حلقة </a:t>
            </a:r>
            <a:r>
              <a:rPr lang="ar-SY" sz="2000" dirty="0" err="1" smtClean="0"/>
              <a:t>البيتا</a:t>
            </a:r>
            <a:r>
              <a:rPr lang="ar-SY" sz="2000" dirty="0" smtClean="0"/>
              <a:t> </a:t>
            </a:r>
            <a:r>
              <a:rPr lang="ar-SY" sz="2000" dirty="0" err="1" smtClean="0"/>
              <a:t>لاكتام</a:t>
            </a:r>
            <a:r>
              <a:rPr lang="ar-SY" sz="2000" dirty="0" smtClean="0"/>
              <a:t> </a:t>
            </a:r>
          </a:p>
          <a:p>
            <a:r>
              <a:rPr lang="ar-SY" sz="2000" dirty="0" smtClean="0"/>
              <a:t>   وهي الحلقة </a:t>
            </a:r>
            <a:r>
              <a:rPr lang="ar-SY" sz="2000" dirty="0" err="1" smtClean="0"/>
              <a:t>المسؤولة</a:t>
            </a:r>
            <a:r>
              <a:rPr lang="ar-SY" sz="2000" dirty="0" smtClean="0"/>
              <a:t> عن الفعالية</a:t>
            </a:r>
          </a:p>
          <a:p>
            <a:pPr>
              <a:buNone/>
            </a:pPr>
            <a:r>
              <a:rPr lang="ar-SY" sz="2000" dirty="0" smtClean="0"/>
              <a:t>    لذلك قد يشارك معها كل من </a:t>
            </a:r>
            <a:r>
              <a:rPr lang="en-US" sz="2000" dirty="0" smtClean="0"/>
              <a:t> </a:t>
            </a:r>
            <a:r>
              <a:rPr lang="en-US" sz="2000" dirty="0" err="1" smtClean="0">
                <a:solidFill>
                  <a:srgbClr val="0070C0"/>
                </a:solidFill>
              </a:rPr>
              <a:t>Clavolanic</a:t>
            </a:r>
            <a:r>
              <a:rPr lang="en-US" sz="2000" dirty="0" smtClean="0">
                <a:solidFill>
                  <a:srgbClr val="0070C0"/>
                </a:solidFill>
              </a:rPr>
              <a:t> acid</a:t>
            </a:r>
            <a:r>
              <a:rPr lang="en-US" sz="2000" dirty="0" smtClean="0"/>
              <a:t>, </a:t>
            </a:r>
            <a:r>
              <a:rPr lang="en-US" sz="2000" dirty="0" err="1" smtClean="0">
                <a:solidFill>
                  <a:srgbClr val="0070C0"/>
                </a:solidFill>
              </a:rPr>
              <a:t>Sulbactam</a:t>
            </a:r>
            <a:r>
              <a:rPr lang="en-US" sz="2000" dirty="0" smtClean="0"/>
              <a:t>, </a:t>
            </a:r>
            <a:r>
              <a:rPr lang="en-US" sz="2000" dirty="0" err="1" smtClean="0">
                <a:solidFill>
                  <a:srgbClr val="0070C0"/>
                </a:solidFill>
              </a:rPr>
              <a:t>Tazobactam</a:t>
            </a:r>
            <a:r>
              <a:rPr lang="en-US" sz="2000" dirty="0" smtClean="0"/>
              <a:t> </a:t>
            </a:r>
            <a:r>
              <a:rPr lang="ar-SY" sz="2000" dirty="0" smtClean="0"/>
              <a:t>لتثبيط </a:t>
            </a:r>
          </a:p>
          <a:p>
            <a:pPr>
              <a:buNone/>
            </a:pPr>
            <a:r>
              <a:rPr lang="ar-SY" sz="2000" dirty="0" smtClean="0"/>
              <a:t>    هذا </a:t>
            </a:r>
            <a:r>
              <a:rPr lang="ar-SY" sz="2000" dirty="0" err="1" smtClean="0"/>
              <a:t>الانزيم</a:t>
            </a:r>
            <a:endParaRPr lang="ar-SY" sz="2000" dirty="0" smtClean="0"/>
          </a:p>
          <a:p>
            <a:pPr>
              <a:buNone/>
            </a:pPr>
            <a:r>
              <a:rPr lang="ar-SY" sz="2000" dirty="0" smtClean="0"/>
              <a:t>    ( أكثر الجراثيم المنتجة </a:t>
            </a:r>
            <a:r>
              <a:rPr lang="ar-SY" sz="2000" dirty="0" err="1" smtClean="0"/>
              <a:t>للبيتالاكتاماز</a:t>
            </a:r>
            <a:r>
              <a:rPr lang="ar-SY" sz="2000" dirty="0" smtClean="0"/>
              <a:t> هي المكورات العنقودية )</a:t>
            </a:r>
            <a:endParaRPr lang="ar-SY" sz="2000" dirty="0"/>
          </a:p>
        </p:txBody>
      </p:sp>
      <p:sp>
        <p:nvSpPr>
          <p:cNvPr id="3" name="مستطيل 2"/>
          <p:cNvSpPr/>
          <p:nvPr/>
        </p:nvSpPr>
        <p:spPr>
          <a:xfrm>
            <a:off x="428596" y="3714752"/>
            <a:ext cx="8001056" cy="1692771"/>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400" b="1" dirty="0" err="1" smtClean="0">
                <a:solidFill>
                  <a:srgbClr val="0070C0"/>
                </a:solidFill>
              </a:rPr>
              <a:t>البنسلينات</a:t>
            </a:r>
            <a:endParaRPr lang="ar-SY" sz="2400" b="1" dirty="0" smtClean="0">
              <a:solidFill>
                <a:srgbClr val="0070C0"/>
              </a:solidFill>
            </a:endParaRPr>
          </a:p>
          <a:p>
            <a:pPr>
              <a:buFont typeface="Wingdings" pitchFamily="2" charset="2"/>
              <a:buChar char="Ø"/>
            </a:pPr>
            <a:r>
              <a:rPr lang="ar-SY" sz="2000" dirty="0" smtClean="0"/>
              <a:t>من الأدوية ذات هامش الأمان الكبير</a:t>
            </a:r>
          </a:p>
          <a:p>
            <a:pPr>
              <a:buFont typeface="Wingdings" pitchFamily="2" charset="2"/>
              <a:buChar char="Ø"/>
            </a:pPr>
            <a:r>
              <a:rPr lang="ar-SY" sz="2000" dirty="0" smtClean="0"/>
              <a:t>تعبر المشيمة ولكنها غير مشوهة للأجنة، كما يمكن أن تعطى للمرضعات</a:t>
            </a:r>
          </a:p>
          <a:p>
            <a:pPr>
              <a:buFont typeface="Wingdings" pitchFamily="2" charset="2"/>
              <a:buChar char="Ø"/>
            </a:pPr>
            <a:r>
              <a:rPr lang="ar-SY" sz="2000" dirty="0" smtClean="0"/>
              <a:t>معظمها يعبر </a:t>
            </a:r>
            <a:r>
              <a:rPr lang="ar-SY" sz="2000" dirty="0" err="1" smtClean="0"/>
              <a:t>ال</a:t>
            </a:r>
            <a:r>
              <a:rPr lang="ar-SY" sz="2000" dirty="0" smtClean="0"/>
              <a:t> </a:t>
            </a:r>
            <a:r>
              <a:rPr lang="en-US" sz="2000" dirty="0" smtClean="0"/>
              <a:t>CNS </a:t>
            </a:r>
            <a:r>
              <a:rPr lang="ar-SY" sz="2000" dirty="0" smtClean="0"/>
              <a:t>لذا ممكن أن نستعمل بعضها في التهاب </a:t>
            </a:r>
            <a:r>
              <a:rPr lang="ar-SY" sz="2000" dirty="0" err="1" smtClean="0"/>
              <a:t>السحايا</a:t>
            </a:r>
            <a:endParaRPr lang="ar-SY" sz="2000" dirty="0" smtClean="0"/>
          </a:p>
          <a:p>
            <a:pPr>
              <a:buFont typeface="Wingdings" pitchFamily="2" charset="2"/>
              <a:buChar char="Ø"/>
            </a:pPr>
            <a:r>
              <a:rPr lang="ar-SY" sz="2000" dirty="0" smtClean="0"/>
              <a:t>الآثار الجانبية : آثار هضمية لتغيير </a:t>
            </a:r>
            <a:r>
              <a:rPr lang="ar-SY" sz="2000" dirty="0" err="1" smtClean="0"/>
              <a:t>الفلورا</a:t>
            </a:r>
            <a:r>
              <a:rPr lang="ar-SY" sz="2000" dirty="0" smtClean="0"/>
              <a:t> الجرثومية، تحسس، أذية كلوية</a:t>
            </a:r>
            <a:endParaRPr lang="ar-SY"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428604"/>
            <a:ext cx="7715304" cy="2677656"/>
          </a:xfrm>
          <a:prstGeom prst="rect">
            <a:avLst/>
          </a:prstGeom>
          <a:solidFill>
            <a:schemeClr val="accent5">
              <a:lumMod val="20000"/>
              <a:lumOff val="80000"/>
            </a:schemeClr>
          </a:solidFill>
          <a:ln>
            <a:solidFill>
              <a:srgbClr val="002060"/>
            </a:solidFill>
          </a:ln>
        </p:spPr>
        <p:txBody>
          <a:bodyPr wrap="square">
            <a:spAutoFit/>
          </a:bodyPr>
          <a:lstStyle/>
          <a:p>
            <a:r>
              <a:rPr lang="en-US" sz="2400" b="1" dirty="0" err="1" smtClean="0">
                <a:solidFill>
                  <a:srgbClr val="0070C0"/>
                </a:solidFill>
              </a:rPr>
              <a:t>Pencillin</a:t>
            </a:r>
            <a:r>
              <a:rPr lang="en-US" sz="2400" b="1" dirty="0" smtClean="0">
                <a:solidFill>
                  <a:srgbClr val="0070C0"/>
                </a:solidFill>
              </a:rPr>
              <a:t> G</a:t>
            </a:r>
          </a:p>
          <a:p>
            <a:pPr>
              <a:buFont typeface="Wingdings" pitchFamily="2" charset="2"/>
              <a:buChar char="Ø"/>
            </a:pPr>
            <a:r>
              <a:rPr lang="ar-SY" sz="2000" dirty="0" smtClean="0"/>
              <a:t>يؤثر في مجموعة كبيرة من الجراثيم </a:t>
            </a:r>
          </a:p>
          <a:p>
            <a:pPr>
              <a:buFont typeface="Wingdings" pitchFamily="2" charset="2"/>
              <a:buChar char="Ø"/>
            </a:pPr>
            <a:r>
              <a:rPr lang="ar-SY" sz="2000" dirty="0" smtClean="0"/>
              <a:t>لا يؤثر في الجراثيم </a:t>
            </a:r>
            <a:r>
              <a:rPr lang="ar-SY" sz="2000" dirty="0" err="1" smtClean="0"/>
              <a:t>المفرزة</a:t>
            </a:r>
            <a:r>
              <a:rPr lang="ar-SY" sz="2000" dirty="0" smtClean="0"/>
              <a:t> </a:t>
            </a:r>
            <a:r>
              <a:rPr lang="ar-SY" sz="2000" dirty="0" err="1" smtClean="0"/>
              <a:t>للبنسليناز</a:t>
            </a:r>
            <a:endParaRPr lang="ar-SY" sz="2000" dirty="0" smtClean="0"/>
          </a:p>
          <a:p>
            <a:pPr>
              <a:buFont typeface="Wingdings" pitchFamily="2" charset="2"/>
              <a:buChar char="Ø"/>
            </a:pPr>
            <a:r>
              <a:rPr lang="ar-SY" sz="2000" dirty="0" smtClean="0"/>
              <a:t>لا يؤثر في الجراثيم </a:t>
            </a:r>
            <a:r>
              <a:rPr lang="ar-SY" sz="2000" dirty="0" err="1" smtClean="0"/>
              <a:t>اللاهوائية</a:t>
            </a:r>
            <a:endParaRPr lang="ar-SY" sz="2000" dirty="0" smtClean="0"/>
          </a:p>
          <a:p>
            <a:pPr>
              <a:buFont typeface="Wingdings" pitchFamily="2" charset="2"/>
              <a:buChar char="Ø"/>
            </a:pPr>
            <a:r>
              <a:rPr lang="ar-SY" sz="2000" dirty="0" smtClean="0"/>
              <a:t>لا يعطى فمويا ( </a:t>
            </a:r>
            <a:r>
              <a:rPr lang="ar-SY" sz="2000" dirty="0" err="1" smtClean="0"/>
              <a:t>لانه</a:t>
            </a:r>
            <a:r>
              <a:rPr lang="ar-SY" sz="2000" dirty="0" smtClean="0"/>
              <a:t> </a:t>
            </a:r>
            <a:r>
              <a:rPr lang="ar-SY" sz="2000" dirty="0" err="1" smtClean="0"/>
              <a:t>يتخرب</a:t>
            </a:r>
            <a:r>
              <a:rPr lang="ar-SY" sz="2000" dirty="0" smtClean="0"/>
              <a:t> في العصارة الهضمية )، يعطى فقط حقن عضلي أو وريدي</a:t>
            </a:r>
          </a:p>
          <a:p>
            <a:r>
              <a:rPr lang="en-US" sz="2400" b="1" dirty="0" err="1" smtClean="0">
                <a:solidFill>
                  <a:srgbClr val="0070C0"/>
                </a:solidFill>
              </a:rPr>
              <a:t>Pencillin</a:t>
            </a:r>
            <a:r>
              <a:rPr lang="en-US" sz="2400" b="1" dirty="0" smtClean="0">
                <a:solidFill>
                  <a:srgbClr val="0070C0"/>
                </a:solidFill>
              </a:rPr>
              <a:t> V</a:t>
            </a:r>
          </a:p>
          <a:p>
            <a:pPr>
              <a:buFont typeface="Wingdings" pitchFamily="2" charset="2"/>
              <a:buChar char="ü"/>
            </a:pPr>
            <a:r>
              <a:rPr lang="ar-SY" sz="2000" dirty="0" smtClean="0"/>
              <a:t>طيفه مثل البنسلين </a:t>
            </a:r>
            <a:r>
              <a:rPr lang="en-US" sz="2000" dirty="0" smtClean="0"/>
              <a:t>G</a:t>
            </a:r>
            <a:r>
              <a:rPr lang="ar-SY" sz="2000" dirty="0" smtClean="0"/>
              <a:t> ولكنه لا </a:t>
            </a:r>
            <a:r>
              <a:rPr lang="ar-SY" sz="2000" dirty="0" err="1" smtClean="0"/>
              <a:t>يتخرب</a:t>
            </a:r>
            <a:r>
              <a:rPr lang="ar-SY" sz="2000" dirty="0" smtClean="0"/>
              <a:t> معديا لذلك يعطى فمويا</a:t>
            </a:r>
          </a:p>
          <a:p>
            <a:pPr>
              <a:buFont typeface="Wingdings" pitchFamily="2" charset="2"/>
              <a:buChar char="ü"/>
            </a:pPr>
            <a:r>
              <a:rPr lang="ar-SY" sz="2000" dirty="0" smtClean="0"/>
              <a:t>يعطى بجرعة 0.5 – 1 مليون وحدة كل 6 ساعات</a:t>
            </a:r>
            <a:endParaRPr lang="ar-SY" sz="2000" dirty="0"/>
          </a:p>
        </p:txBody>
      </p:sp>
      <p:sp>
        <p:nvSpPr>
          <p:cNvPr id="3" name="مستطيل 2"/>
          <p:cNvSpPr/>
          <p:nvPr/>
        </p:nvSpPr>
        <p:spPr>
          <a:xfrm>
            <a:off x="785786" y="3143248"/>
            <a:ext cx="7786742" cy="1692771"/>
          </a:xfrm>
          <a:prstGeom prst="rect">
            <a:avLst/>
          </a:prstGeom>
          <a:solidFill>
            <a:schemeClr val="accent6">
              <a:lumMod val="20000"/>
              <a:lumOff val="80000"/>
            </a:schemeClr>
          </a:solidFill>
          <a:ln>
            <a:solidFill>
              <a:srgbClr val="002060"/>
            </a:solidFill>
          </a:ln>
        </p:spPr>
        <p:txBody>
          <a:bodyPr wrap="square">
            <a:spAutoFit/>
          </a:bodyPr>
          <a:lstStyle/>
          <a:p>
            <a:r>
              <a:rPr lang="ar-SY" sz="2400" b="1" dirty="0" err="1" smtClean="0">
                <a:solidFill>
                  <a:srgbClr val="0070C0"/>
                </a:solidFill>
              </a:rPr>
              <a:t>البنسيلينات</a:t>
            </a:r>
            <a:r>
              <a:rPr lang="ar-SY" sz="2400" b="1" dirty="0" smtClean="0">
                <a:solidFill>
                  <a:srgbClr val="0070C0"/>
                </a:solidFill>
              </a:rPr>
              <a:t> المقاومة </a:t>
            </a:r>
            <a:r>
              <a:rPr lang="ar-SY" sz="2400" b="1" dirty="0" err="1" smtClean="0">
                <a:solidFill>
                  <a:srgbClr val="0070C0"/>
                </a:solidFill>
              </a:rPr>
              <a:t>للبنسليناز</a:t>
            </a:r>
            <a:r>
              <a:rPr lang="ar-SY" sz="2400" b="1" dirty="0" smtClean="0">
                <a:solidFill>
                  <a:srgbClr val="0070C0"/>
                </a:solidFill>
              </a:rPr>
              <a:t> :</a:t>
            </a:r>
          </a:p>
          <a:p>
            <a:r>
              <a:rPr lang="en-US" sz="2000" b="1" dirty="0" err="1" smtClean="0">
                <a:solidFill>
                  <a:srgbClr val="0070C0"/>
                </a:solidFill>
              </a:rPr>
              <a:t>Methicilline</a:t>
            </a:r>
            <a:r>
              <a:rPr lang="en-US" sz="2000" b="1" dirty="0" smtClean="0">
                <a:solidFill>
                  <a:srgbClr val="0070C0"/>
                </a:solidFill>
              </a:rPr>
              <a:t>, </a:t>
            </a:r>
            <a:r>
              <a:rPr lang="en-US" sz="2000" b="1" dirty="0" err="1" smtClean="0">
                <a:solidFill>
                  <a:srgbClr val="0070C0"/>
                </a:solidFill>
              </a:rPr>
              <a:t>Naficilline</a:t>
            </a:r>
            <a:r>
              <a:rPr lang="ar-SY" sz="2000" b="1" dirty="0" smtClean="0">
                <a:solidFill>
                  <a:srgbClr val="0070C0"/>
                </a:solidFill>
              </a:rPr>
              <a:t>  </a:t>
            </a:r>
            <a:r>
              <a:rPr lang="ar-SY" sz="2000" b="1" dirty="0" smtClean="0"/>
              <a:t>تعطى حقنا</a:t>
            </a:r>
          </a:p>
          <a:p>
            <a:r>
              <a:rPr lang="en-US" sz="2000" b="1" dirty="0" err="1" smtClean="0">
                <a:solidFill>
                  <a:srgbClr val="0070C0"/>
                </a:solidFill>
              </a:rPr>
              <a:t>Cloxacilline</a:t>
            </a:r>
            <a:r>
              <a:rPr lang="en-US" sz="2000" b="1" dirty="0" smtClean="0">
                <a:solidFill>
                  <a:srgbClr val="0070C0"/>
                </a:solidFill>
              </a:rPr>
              <a:t>, </a:t>
            </a:r>
            <a:r>
              <a:rPr lang="en-US" sz="2000" b="1" dirty="0" err="1" smtClean="0">
                <a:solidFill>
                  <a:srgbClr val="0070C0"/>
                </a:solidFill>
              </a:rPr>
              <a:t>Flucloxacilline</a:t>
            </a:r>
            <a:r>
              <a:rPr lang="en-US" sz="2000" b="1" dirty="0" smtClean="0">
                <a:solidFill>
                  <a:srgbClr val="0070C0"/>
                </a:solidFill>
              </a:rPr>
              <a:t>, </a:t>
            </a:r>
            <a:r>
              <a:rPr lang="en-US" sz="2000" b="1" dirty="0" err="1" smtClean="0">
                <a:solidFill>
                  <a:srgbClr val="0070C0"/>
                </a:solidFill>
              </a:rPr>
              <a:t>Oxacilline</a:t>
            </a:r>
            <a:r>
              <a:rPr lang="en-US" sz="2000" b="1" dirty="0" smtClean="0">
                <a:solidFill>
                  <a:srgbClr val="0070C0"/>
                </a:solidFill>
              </a:rPr>
              <a:t>, </a:t>
            </a:r>
            <a:r>
              <a:rPr lang="en-US" sz="2000" b="1" dirty="0" err="1" smtClean="0">
                <a:solidFill>
                  <a:srgbClr val="0070C0"/>
                </a:solidFill>
              </a:rPr>
              <a:t>Dicloxacilline</a:t>
            </a:r>
            <a:r>
              <a:rPr lang="en-US" sz="2000" b="1" dirty="0" smtClean="0">
                <a:solidFill>
                  <a:srgbClr val="0070C0"/>
                </a:solidFill>
              </a:rPr>
              <a:t> </a:t>
            </a:r>
            <a:r>
              <a:rPr lang="ar-SY" sz="2000" b="1" dirty="0" smtClean="0">
                <a:solidFill>
                  <a:srgbClr val="0070C0"/>
                </a:solidFill>
              </a:rPr>
              <a:t> </a:t>
            </a:r>
            <a:r>
              <a:rPr lang="ar-SY" sz="2000" b="1" dirty="0" smtClean="0"/>
              <a:t>تعطى فمويا</a:t>
            </a:r>
          </a:p>
          <a:p>
            <a:pPr>
              <a:buFont typeface="Wingdings" pitchFamily="2" charset="2"/>
              <a:buChar char="Ø"/>
            </a:pPr>
            <a:r>
              <a:rPr lang="ar-SY" sz="2000" dirty="0" smtClean="0"/>
              <a:t>تؤثر في معظم المكورات العنقودية المنتجة </a:t>
            </a:r>
            <a:r>
              <a:rPr lang="ar-SY" sz="2000" dirty="0" err="1" smtClean="0"/>
              <a:t>للبنسليناز</a:t>
            </a:r>
            <a:r>
              <a:rPr lang="ar-SY" sz="2000" dirty="0" smtClean="0"/>
              <a:t> وبعض </a:t>
            </a:r>
            <a:r>
              <a:rPr lang="ar-SY" sz="2000" dirty="0" err="1" smtClean="0"/>
              <a:t>اللاهوائيات</a:t>
            </a:r>
            <a:r>
              <a:rPr lang="ar-SY" sz="2000" dirty="0" smtClean="0"/>
              <a:t>، </a:t>
            </a:r>
            <a:r>
              <a:rPr lang="ar-SY" sz="2000" dirty="0" err="1" smtClean="0"/>
              <a:t>الا</a:t>
            </a:r>
            <a:r>
              <a:rPr lang="ar-SY" sz="2000" dirty="0" smtClean="0"/>
              <a:t> أنها أقل فعالية من البنسلين </a:t>
            </a:r>
            <a:r>
              <a:rPr lang="en-US" sz="2000" dirty="0" smtClean="0"/>
              <a:t>G </a:t>
            </a:r>
            <a:r>
              <a:rPr lang="ar-SY" sz="2000" dirty="0" smtClean="0"/>
              <a:t> ضد سلبيات الغرام</a:t>
            </a:r>
            <a:endParaRPr lang="ar-SY"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500042"/>
            <a:ext cx="7786710" cy="2923877"/>
          </a:xfrm>
          <a:prstGeom prst="rect">
            <a:avLst/>
          </a:prstGeom>
          <a:solidFill>
            <a:schemeClr val="accent6">
              <a:lumMod val="20000"/>
              <a:lumOff val="80000"/>
            </a:schemeClr>
          </a:solidFill>
          <a:ln>
            <a:solidFill>
              <a:srgbClr val="002060"/>
            </a:solidFill>
          </a:ln>
        </p:spPr>
        <p:txBody>
          <a:bodyPr wrap="square">
            <a:spAutoFit/>
          </a:bodyPr>
          <a:lstStyle/>
          <a:p>
            <a:r>
              <a:rPr lang="ar-SY" sz="2400" b="1" dirty="0" err="1" smtClean="0">
                <a:solidFill>
                  <a:srgbClr val="0070C0"/>
                </a:solidFill>
              </a:rPr>
              <a:t>البنسلينات</a:t>
            </a:r>
            <a:r>
              <a:rPr lang="ar-SY" sz="2400" b="1" dirty="0" smtClean="0">
                <a:solidFill>
                  <a:srgbClr val="0070C0"/>
                </a:solidFill>
              </a:rPr>
              <a:t> واسعة الطيف </a:t>
            </a:r>
            <a:r>
              <a:rPr lang="en-US" sz="2400" b="1" dirty="0" err="1" smtClean="0">
                <a:solidFill>
                  <a:srgbClr val="0070C0"/>
                </a:solidFill>
              </a:rPr>
              <a:t>Amoxicilline</a:t>
            </a:r>
            <a:r>
              <a:rPr lang="en-US" sz="2400" b="1" dirty="0" smtClean="0">
                <a:solidFill>
                  <a:srgbClr val="0070C0"/>
                </a:solidFill>
              </a:rPr>
              <a:t>, </a:t>
            </a:r>
            <a:r>
              <a:rPr lang="en-US" sz="2400" b="1" dirty="0" err="1" smtClean="0">
                <a:solidFill>
                  <a:srgbClr val="0070C0"/>
                </a:solidFill>
              </a:rPr>
              <a:t>Ampicilline</a:t>
            </a:r>
            <a:endParaRPr lang="en-US" sz="2400" b="1" dirty="0" smtClean="0">
              <a:solidFill>
                <a:srgbClr val="0070C0"/>
              </a:solidFill>
            </a:endParaRPr>
          </a:p>
          <a:p>
            <a:pPr>
              <a:buFont typeface="Wingdings" pitchFamily="2" charset="2"/>
              <a:buChar char="Ø"/>
            </a:pPr>
            <a:r>
              <a:rPr lang="ar-SY" sz="2000" dirty="0" smtClean="0"/>
              <a:t>لها نفس فعالية المجموعة السابقة مع فعالية محسنة ضد الجراثيم سلبية الغرام، </a:t>
            </a:r>
          </a:p>
          <a:p>
            <a:r>
              <a:rPr lang="ar-SY" sz="2000" dirty="0" smtClean="0"/>
              <a:t>    ولكنها حساسة تجاه </a:t>
            </a:r>
            <a:r>
              <a:rPr lang="ar-SY" sz="2000" dirty="0" err="1" smtClean="0"/>
              <a:t>البيتالاكتاماز</a:t>
            </a:r>
            <a:endParaRPr lang="ar-SY" sz="2000" dirty="0" smtClean="0"/>
          </a:p>
          <a:p>
            <a:pPr>
              <a:buNone/>
            </a:pPr>
            <a:r>
              <a:rPr lang="ar-SY" sz="2000" b="1" dirty="0" smtClean="0"/>
              <a:t>     </a:t>
            </a:r>
            <a:r>
              <a:rPr lang="ar-SY" sz="2000" b="1" dirty="0" err="1" smtClean="0"/>
              <a:t>ا</a:t>
            </a:r>
            <a:r>
              <a:rPr lang="ar-SY" sz="2000" b="1" dirty="0" err="1" smtClean="0">
                <a:solidFill>
                  <a:srgbClr val="0070C0"/>
                </a:solidFill>
              </a:rPr>
              <a:t>لأمبيسيللين</a:t>
            </a:r>
            <a:r>
              <a:rPr lang="ar-SY" sz="2000" b="1" dirty="0" smtClean="0">
                <a:solidFill>
                  <a:srgbClr val="0070C0"/>
                </a:solidFill>
              </a:rPr>
              <a:t> </a:t>
            </a:r>
            <a:r>
              <a:rPr lang="ar-SY" sz="2000" b="1" dirty="0" smtClean="0"/>
              <a:t>:</a:t>
            </a:r>
          </a:p>
          <a:p>
            <a:pPr>
              <a:buFont typeface="Wingdings" pitchFamily="2" charset="2"/>
              <a:buChar char="ü"/>
            </a:pPr>
            <a:r>
              <a:rPr lang="ar-SY" sz="2000" dirty="0" smtClean="0"/>
              <a:t> يستعمل في </a:t>
            </a:r>
            <a:r>
              <a:rPr lang="ar-SY" sz="2000" dirty="0" err="1" smtClean="0"/>
              <a:t>انتانات</a:t>
            </a:r>
            <a:r>
              <a:rPr lang="ar-SY" sz="2000" dirty="0" smtClean="0"/>
              <a:t> الجهاز التنفسي، </a:t>
            </a:r>
            <a:r>
              <a:rPr lang="ar-SY" sz="2000" dirty="0" err="1" smtClean="0"/>
              <a:t>الانتانات</a:t>
            </a:r>
            <a:r>
              <a:rPr lang="ar-SY" sz="2000" dirty="0" smtClean="0"/>
              <a:t> الفموية وبعد الجراحات الفموية، التهاب البلعوم</a:t>
            </a:r>
          </a:p>
          <a:p>
            <a:r>
              <a:rPr lang="ar-SY" sz="2000" dirty="0" smtClean="0"/>
              <a:t>     والحنجرة واللوز، </a:t>
            </a:r>
            <a:r>
              <a:rPr lang="ar-SY" sz="2000" dirty="0" err="1" smtClean="0"/>
              <a:t>انتانات</a:t>
            </a:r>
            <a:r>
              <a:rPr lang="ar-SY" sz="2000" dirty="0" smtClean="0"/>
              <a:t> المجاري البولية، </a:t>
            </a:r>
          </a:p>
          <a:p>
            <a:r>
              <a:rPr lang="ar-SY" sz="2000" dirty="0" smtClean="0"/>
              <a:t>     كما يستعمل للوقاية من التهاب شغاف القلب   </a:t>
            </a:r>
            <a:r>
              <a:rPr lang="ar-SY" sz="2000" dirty="0" err="1" smtClean="0"/>
              <a:t>الانتاني</a:t>
            </a:r>
            <a:endParaRPr lang="ar-SY" sz="2000" dirty="0" smtClean="0"/>
          </a:p>
          <a:p>
            <a:pPr>
              <a:buFont typeface="Wingdings" pitchFamily="2" charset="2"/>
              <a:buChar char="ü"/>
            </a:pPr>
            <a:r>
              <a:rPr lang="ar-SY" sz="2000" dirty="0" smtClean="0"/>
              <a:t>  جرعته: 500 ملغ كل 6 ساعات للكبار، </a:t>
            </a:r>
            <a:r>
              <a:rPr lang="ar-SY" sz="2000" dirty="0" err="1" smtClean="0"/>
              <a:t>و</a:t>
            </a:r>
            <a:r>
              <a:rPr lang="ar-SY" sz="2000" dirty="0" smtClean="0"/>
              <a:t> 50 ملغ/</a:t>
            </a:r>
            <a:r>
              <a:rPr lang="ar-SY" sz="2000" dirty="0" err="1" smtClean="0"/>
              <a:t>كغ</a:t>
            </a:r>
            <a:r>
              <a:rPr lang="ar-SY" sz="2000" dirty="0" smtClean="0"/>
              <a:t>/يوم للأطفال موزعة على 4 جرعات</a:t>
            </a:r>
          </a:p>
          <a:p>
            <a:pPr>
              <a:buFont typeface="Wingdings" pitchFamily="2" charset="2"/>
              <a:buChar char="ü"/>
            </a:pPr>
            <a:r>
              <a:rPr lang="ar-SY" sz="2000" dirty="0" smtClean="0"/>
              <a:t>    يشارك مع </a:t>
            </a:r>
            <a:r>
              <a:rPr lang="ar-SY" sz="2000" dirty="0" err="1" smtClean="0"/>
              <a:t>السولباكتام</a:t>
            </a:r>
            <a:r>
              <a:rPr lang="ar-SY" sz="2000" dirty="0" smtClean="0"/>
              <a:t> المقاوم </a:t>
            </a:r>
            <a:r>
              <a:rPr lang="ar-SY" sz="2000" dirty="0" err="1" smtClean="0"/>
              <a:t>للبنسليناز</a:t>
            </a:r>
            <a:r>
              <a:rPr lang="ar-SY" sz="2000" dirty="0" smtClean="0"/>
              <a:t> ويعطى حقن وريدي أو عضلي</a:t>
            </a:r>
            <a:endParaRPr lang="ar-SY" sz="2000" dirty="0"/>
          </a:p>
        </p:txBody>
      </p:sp>
      <p:sp>
        <p:nvSpPr>
          <p:cNvPr id="3" name="مستطيل 2"/>
          <p:cNvSpPr/>
          <p:nvPr/>
        </p:nvSpPr>
        <p:spPr>
          <a:xfrm>
            <a:off x="785786" y="3429000"/>
            <a:ext cx="7786742" cy="1938992"/>
          </a:xfrm>
          <a:prstGeom prst="rect">
            <a:avLst/>
          </a:prstGeom>
          <a:solidFill>
            <a:schemeClr val="accent6">
              <a:lumMod val="20000"/>
              <a:lumOff val="80000"/>
            </a:schemeClr>
          </a:solidFill>
          <a:ln>
            <a:solidFill>
              <a:srgbClr val="002060"/>
            </a:solidFill>
          </a:ln>
        </p:spPr>
        <p:txBody>
          <a:bodyPr wrap="square">
            <a:spAutoFit/>
          </a:bodyPr>
          <a:lstStyle/>
          <a:p>
            <a:pPr>
              <a:buNone/>
            </a:pPr>
            <a:r>
              <a:rPr lang="ar-SY" sz="2000" b="1" dirty="0" smtClean="0">
                <a:solidFill>
                  <a:srgbClr val="0070C0"/>
                </a:solidFill>
              </a:rPr>
              <a:t>    </a:t>
            </a:r>
            <a:r>
              <a:rPr lang="ar-SY" sz="2000" b="1" dirty="0" err="1" smtClean="0">
                <a:solidFill>
                  <a:srgbClr val="0070C0"/>
                </a:solidFill>
              </a:rPr>
              <a:t>الأموكسيسيللين</a:t>
            </a:r>
            <a:r>
              <a:rPr lang="ar-SY" sz="2000" b="1" dirty="0" smtClean="0">
                <a:solidFill>
                  <a:srgbClr val="0070C0"/>
                </a:solidFill>
              </a:rPr>
              <a:t> : </a:t>
            </a:r>
          </a:p>
          <a:p>
            <a:pPr>
              <a:buFont typeface="Wingdings" pitchFamily="2" charset="2"/>
              <a:buChar char="ü"/>
            </a:pPr>
            <a:r>
              <a:rPr lang="ar-SY" sz="2000" dirty="0" smtClean="0"/>
              <a:t>امتصاصه أسرع وأفضل، آثاره الجانبية أقل، كما أنه أكثر أمانا عند الأطفال</a:t>
            </a:r>
          </a:p>
          <a:p>
            <a:pPr>
              <a:buFont typeface="Wingdings" pitchFamily="2" charset="2"/>
              <a:buChar char="ü"/>
            </a:pPr>
            <a:r>
              <a:rPr lang="ar-SY" sz="2000" dirty="0" smtClean="0"/>
              <a:t>يعطى فمويا ولا يتأثر بوجود الطعام في المعدة</a:t>
            </a:r>
          </a:p>
          <a:p>
            <a:pPr>
              <a:buFont typeface="Wingdings" pitchFamily="2" charset="2"/>
              <a:buChar char="ü"/>
            </a:pPr>
            <a:r>
              <a:rPr lang="ar-SY" sz="2000" dirty="0" smtClean="0"/>
              <a:t>له نفس </a:t>
            </a:r>
            <a:r>
              <a:rPr lang="ar-SY" sz="2000" dirty="0" err="1" smtClean="0"/>
              <a:t>استطبابات</a:t>
            </a:r>
            <a:r>
              <a:rPr lang="ar-SY" sz="2000" dirty="0" smtClean="0"/>
              <a:t> </a:t>
            </a:r>
            <a:r>
              <a:rPr lang="ar-SY" sz="2000" dirty="0" err="1" smtClean="0"/>
              <a:t>الامبيسيللين</a:t>
            </a:r>
            <a:endParaRPr lang="ar-SY" sz="2000" dirty="0" smtClean="0"/>
          </a:p>
          <a:p>
            <a:pPr>
              <a:buFont typeface="Wingdings" pitchFamily="2" charset="2"/>
              <a:buChar char="ü"/>
            </a:pPr>
            <a:r>
              <a:rPr lang="ar-SY" sz="2000" dirty="0" smtClean="0"/>
              <a:t> ويشارك مع حمض </a:t>
            </a:r>
            <a:r>
              <a:rPr lang="ar-SY" sz="2000" dirty="0" err="1" smtClean="0"/>
              <a:t>الكلافولانيك</a:t>
            </a:r>
            <a:r>
              <a:rPr lang="ar-SY" sz="2000" dirty="0" smtClean="0"/>
              <a:t> المضاد </a:t>
            </a:r>
            <a:r>
              <a:rPr lang="ar-SY" sz="2000" dirty="0" err="1" smtClean="0"/>
              <a:t>للبنسليناز</a:t>
            </a:r>
            <a:r>
              <a:rPr lang="ar-SY" sz="2000" dirty="0" smtClean="0"/>
              <a:t> ويعطى فمويا</a:t>
            </a:r>
          </a:p>
          <a:p>
            <a:pPr>
              <a:buFont typeface="Wingdings" pitchFamily="2" charset="2"/>
              <a:buChar char="ü"/>
            </a:pPr>
            <a:r>
              <a:rPr lang="ar-SY" sz="2000" dirty="0" smtClean="0"/>
              <a:t>جرعته 625 - 1000 ملغ كل 12 ساعة للكبار، </a:t>
            </a:r>
            <a:r>
              <a:rPr lang="ar-SY" sz="2000" dirty="0" err="1" smtClean="0"/>
              <a:t>و</a:t>
            </a:r>
            <a:r>
              <a:rPr lang="ar-SY" sz="2000" dirty="0" smtClean="0"/>
              <a:t> 30 ملغ/</a:t>
            </a:r>
            <a:r>
              <a:rPr lang="ar-SY" sz="2000" dirty="0" err="1" smtClean="0"/>
              <a:t>كغ</a:t>
            </a:r>
            <a:r>
              <a:rPr lang="ar-SY" sz="2000" dirty="0" smtClean="0"/>
              <a:t> كل 12 ساعة للأطفال</a:t>
            </a:r>
            <a:endParaRPr lang="ar-SY"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714356"/>
            <a:ext cx="7500958" cy="1077218"/>
          </a:xfrm>
          <a:prstGeom prst="rect">
            <a:avLst/>
          </a:prstGeom>
          <a:solidFill>
            <a:schemeClr val="accent6">
              <a:lumMod val="20000"/>
              <a:lumOff val="80000"/>
            </a:schemeClr>
          </a:solidFill>
          <a:ln>
            <a:solidFill>
              <a:srgbClr val="002060"/>
            </a:solidFill>
          </a:ln>
        </p:spPr>
        <p:txBody>
          <a:bodyPr wrap="square">
            <a:spAutoFit/>
          </a:bodyPr>
          <a:lstStyle/>
          <a:p>
            <a:r>
              <a:rPr lang="ar-SY" sz="2400" b="1" dirty="0" smtClean="0">
                <a:solidFill>
                  <a:srgbClr val="0070C0"/>
                </a:solidFill>
              </a:rPr>
              <a:t>مجموعة </a:t>
            </a:r>
            <a:r>
              <a:rPr lang="ar-SY" sz="2400" b="1" dirty="0" err="1" smtClean="0">
                <a:solidFill>
                  <a:srgbClr val="0070C0"/>
                </a:solidFill>
              </a:rPr>
              <a:t>كاربوكسي</a:t>
            </a:r>
            <a:r>
              <a:rPr lang="ar-SY" sz="2400" b="1" dirty="0" smtClean="0">
                <a:solidFill>
                  <a:srgbClr val="0070C0"/>
                </a:solidFill>
              </a:rPr>
              <a:t> بنزيل بنسيلين:</a:t>
            </a:r>
          </a:p>
          <a:p>
            <a:r>
              <a:rPr lang="en-US" sz="2000" b="1" dirty="0" err="1" smtClean="0">
                <a:solidFill>
                  <a:srgbClr val="0070C0"/>
                </a:solidFill>
              </a:rPr>
              <a:t>Pipracilline</a:t>
            </a:r>
            <a:r>
              <a:rPr lang="ar-SY" sz="2000" b="1" dirty="0" smtClean="0">
                <a:solidFill>
                  <a:srgbClr val="0070C0"/>
                </a:solidFill>
              </a:rPr>
              <a:t>   , </a:t>
            </a:r>
            <a:r>
              <a:rPr lang="en-US" sz="2000" b="1" dirty="0" err="1" smtClean="0">
                <a:solidFill>
                  <a:srgbClr val="0070C0"/>
                </a:solidFill>
              </a:rPr>
              <a:t>Carbepencilline</a:t>
            </a:r>
            <a:r>
              <a:rPr lang="ar-SY" sz="2000" b="1" dirty="0" smtClean="0">
                <a:solidFill>
                  <a:srgbClr val="0070C0"/>
                </a:solidFill>
              </a:rPr>
              <a:t>  </a:t>
            </a:r>
            <a:r>
              <a:rPr lang="ar-SY" sz="2000" b="1" dirty="0" smtClean="0"/>
              <a:t>     </a:t>
            </a:r>
          </a:p>
          <a:p>
            <a:r>
              <a:rPr lang="ar-SY" sz="2000" dirty="0" smtClean="0"/>
              <a:t>فعالة ضد عصيات </a:t>
            </a:r>
            <a:r>
              <a:rPr lang="ar-SY" sz="2000" dirty="0" err="1" smtClean="0"/>
              <a:t>القيح</a:t>
            </a:r>
            <a:r>
              <a:rPr lang="ar-SY" sz="2000" dirty="0" smtClean="0"/>
              <a:t> الأزرق (</a:t>
            </a:r>
            <a:r>
              <a:rPr lang="ar-SY" sz="2000" dirty="0" err="1" smtClean="0"/>
              <a:t>الزوائف</a:t>
            </a:r>
            <a:r>
              <a:rPr lang="ar-SY" sz="2000" dirty="0" smtClean="0"/>
              <a:t> </a:t>
            </a:r>
            <a:r>
              <a:rPr lang="ar-SY" sz="2000" dirty="0" err="1" smtClean="0"/>
              <a:t>الزنجارية</a:t>
            </a:r>
            <a:r>
              <a:rPr lang="ar-SY" sz="2000" dirty="0" smtClean="0"/>
              <a:t>)</a:t>
            </a:r>
            <a:endParaRPr lang="ar-SY" sz="2000" dirty="0"/>
          </a:p>
        </p:txBody>
      </p:sp>
      <p:sp>
        <p:nvSpPr>
          <p:cNvPr id="3" name="مستطيل 2"/>
          <p:cNvSpPr/>
          <p:nvPr/>
        </p:nvSpPr>
        <p:spPr>
          <a:xfrm>
            <a:off x="857224" y="1928802"/>
            <a:ext cx="7572412" cy="2923877"/>
          </a:xfrm>
          <a:prstGeom prst="rect">
            <a:avLst/>
          </a:prstGeom>
          <a:solidFill>
            <a:schemeClr val="accent3">
              <a:lumMod val="60000"/>
              <a:lumOff val="40000"/>
            </a:schemeClr>
          </a:solidFill>
          <a:ln>
            <a:solidFill>
              <a:srgbClr val="002060"/>
            </a:solidFill>
          </a:ln>
        </p:spPr>
        <p:txBody>
          <a:bodyPr wrap="square">
            <a:spAutoFit/>
          </a:bodyPr>
          <a:lstStyle/>
          <a:p>
            <a:pPr>
              <a:buNone/>
            </a:pPr>
            <a:r>
              <a:rPr lang="ar-SY" sz="2400" b="1" dirty="0" err="1" smtClean="0">
                <a:solidFill>
                  <a:srgbClr val="0070C0"/>
                </a:solidFill>
              </a:rPr>
              <a:t>السيفالوسبورينات</a:t>
            </a:r>
            <a:endParaRPr lang="ar-SY" sz="2400" b="1" dirty="0" smtClean="0">
              <a:solidFill>
                <a:srgbClr val="0070C0"/>
              </a:solidFill>
            </a:endParaRPr>
          </a:p>
          <a:p>
            <a:pPr>
              <a:buFont typeface="Wingdings" pitchFamily="2" charset="2"/>
              <a:buChar char="Ø"/>
            </a:pPr>
            <a:r>
              <a:rPr lang="ar-SY" sz="2000" dirty="0" smtClean="0"/>
              <a:t>تشابه </a:t>
            </a:r>
            <a:r>
              <a:rPr lang="ar-SY" sz="2000" dirty="0" err="1" smtClean="0"/>
              <a:t>البنسلينات</a:t>
            </a:r>
            <a:r>
              <a:rPr lang="ar-SY" sz="2000" dirty="0" smtClean="0"/>
              <a:t> ولكنها أكثر ثباتا تجاه </a:t>
            </a:r>
            <a:r>
              <a:rPr lang="ar-SY" sz="2000" dirty="0" err="1" smtClean="0"/>
              <a:t>انزيمات</a:t>
            </a:r>
            <a:r>
              <a:rPr lang="ar-SY" sz="2000" dirty="0" smtClean="0"/>
              <a:t> </a:t>
            </a:r>
            <a:r>
              <a:rPr lang="ar-SY" sz="2000" dirty="0" err="1" smtClean="0"/>
              <a:t>البيتالاكتاماز</a:t>
            </a:r>
            <a:r>
              <a:rPr lang="ar-SY" sz="2000" dirty="0" smtClean="0"/>
              <a:t> مما يجعل طيفها أوسع</a:t>
            </a:r>
          </a:p>
          <a:p>
            <a:pPr>
              <a:buFont typeface="Wingdings" pitchFamily="2" charset="2"/>
              <a:buChar char="Ø"/>
            </a:pPr>
            <a:r>
              <a:rPr lang="ar-SY" sz="2000" dirty="0" smtClean="0"/>
              <a:t>تقسم </a:t>
            </a:r>
            <a:r>
              <a:rPr lang="ar-SY" sz="2000" dirty="0" err="1" smtClean="0"/>
              <a:t>الى</a:t>
            </a:r>
            <a:r>
              <a:rPr lang="ar-SY" sz="2000" dirty="0" smtClean="0"/>
              <a:t> أربعة أجيال</a:t>
            </a:r>
          </a:p>
          <a:p>
            <a:pPr>
              <a:buNone/>
            </a:pPr>
            <a:r>
              <a:rPr lang="ar-SY" sz="2000" b="1" dirty="0" smtClean="0">
                <a:solidFill>
                  <a:srgbClr val="0070C0"/>
                </a:solidFill>
              </a:rPr>
              <a:t>الجيل الأول :</a:t>
            </a:r>
          </a:p>
          <a:p>
            <a:pPr>
              <a:buFont typeface="Wingdings" pitchFamily="2" charset="2"/>
              <a:buChar char="v"/>
            </a:pPr>
            <a:r>
              <a:rPr lang="ar-SY" sz="2000" dirty="0" smtClean="0"/>
              <a:t>فعال بشدة تجاه تجاه المكورات ايجابية الغرام كالمكورات الرئوية والعقدية والعنقودية، </a:t>
            </a:r>
          </a:p>
          <a:p>
            <a:r>
              <a:rPr lang="ar-SY" sz="2000" dirty="0" smtClean="0"/>
              <a:t>  وفعالة أيضا تجاه </a:t>
            </a:r>
            <a:r>
              <a:rPr lang="ar-SY" sz="2000" dirty="0" err="1" smtClean="0"/>
              <a:t>الايشريشيا</a:t>
            </a:r>
            <a:r>
              <a:rPr lang="ar-SY" sz="2000" dirty="0" smtClean="0"/>
              <a:t> كولي </a:t>
            </a:r>
            <a:r>
              <a:rPr lang="en-US" sz="2000" dirty="0" smtClean="0"/>
              <a:t>E coli ، </a:t>
            </a:r>
            <a:r>
              <a:rPr lang="ar-SY" sz="2000" dirty="0" err="1" smtClean="0"/>
              <a:t>والكلبسيلا</a:t>
            </a:r>
            <a:r>
              <a:rPr lang="ar-SY" sz="2000" dirty="0" smtClean="0"/>
              <a:t> الرئوية</a:t>
            </a:r>
          </a:p>
          <a:p>
            <a:pPr>
              <a:buFont typeface="Wingdings" pitchFamily="2" charset="2"/>
              <a:buChar char="v"/>
            </a:pPr>
            <a:r>
              <a:rPr lang="ar-SY" sz="2000" dirty="0" smtClean="0"/>
              <a:t>فعاليتها منخفضة تجاه الجراثيم سلبية الغرام والمكورات المعوية</a:t>
            </a:r>
          </a:p>
          <a:p>
            <a:pPr>
              <a:buNone/>
            </a:pPr>
            <a:r>
              <a:rPr lang="ar-SY" sz="2000" dirty="0" smtClean="0"/>
              <a:t>    دواء </a:t>
            </a:r>
            <a:r>
              <a:rPr lang="en-US" sz="2000" b="1" dirty="0" err="1" smtClean="0">
                <a:solidFill>
                  <a:srgbClr val="0070C0"/>
                </a:solidFill>
              </a:rPr>
              <a:t>Cefazolin</a:t>
            </a:r>
            <a:r>
              <a:rPr lang="en-US" sz="2000" b="1" dirty="0" smtClean="0"/>
              <a:t> </a:t>
            </a:r>
            <a:r>
              <a:rPr lang="ar-SY" sz="2000" b="1" dirty="0" smtClean="0"/>
              <a:t>يستخدم في الجراحة العظمية للوقاية قبل الجراحة لتأثيره القوي ضد</a:t>
            </a:r>
          </a:p>
          <a:p>
            <a:pPr>
              <a:buNone/>
            </a:pPr>
            <a:r>
              <a:rPr lang="ar-SY" sz="2000" dirty="0" smtClean="0"/>
              <a:t>    المكورات العنقودية المنتجة </a:t>
            </a:r>
            <a:r>
              <a:rPr lang="ar-SY" sz="2000" dirty="0" err="1" smtClean="0"/>
              <a:t>للبيتالاكتاماز</a:t>
            </a:r>
            <a:r>
              <a:rPr lang="ar-SY" sz="2000" dirty="0" smtClean="0"/>
              <a:t> ولكونه ينتشر في العظم بشكل جيد</a:t>
            </a:r>
            <a:endParaRPr lang="ar-SY"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785794"/>
            <a:ext cx="7786742" cy="3785652"/>
          </a:xfrm>
          <a:prstGeom prst="rect">
            <a:avLst/>
          </a:prstGeom>
          <a:solidFill>
            <a:schemeClr val="accent3">
              <a:lumMod val="60000"/>
              <a:lumOff val="40000"/>
            </a:schemeClr>
          </a:solidFill>
          <a:ln>
            <a:solidFill>
              <a:srgbClr val="002060"/>
            </a:solidFill>
          </a:ln>
        </p:spPr>
        <p:txBody>
          <a:bodyPr wrap="square">
            <a:spAutoFit/>
          </a:bodyPr>
          <a:lstStyle/>
          <a:p>
            <a:pPr>
              <a:buNone/>
            </a:pPr>
            <a:r>
              <a:rPr lang="ar-SY" sz="2000" b="1" dirty="0" smtClean="0">
                <a:solidFill>
                  <a:srgbClr val="0070C0"/>
                </a:solidFill>
              </a:rPr>
              <a:t>الجيل الثاني:</a:t>
            </a:r>
          </a:p>
          <a:p>
            <a:pPr>
              <a:buFont typeface="Wingdings" pitchFamily="2" charset="2"/>
              <a:buChar char="ü"/>
            </a:pPr>
            <a:r>
              <a:rPr lang="ar-SY" sz="2000" dirty="0" smtClean="0"/>
              <a:t>طيفه مشابه للجيل الأول </a:t>
            </a:r>
            <a:r>
              <a:rPr lang="ar-SY" sz="2000" dirty="0" err="1" smtClean="0"/>
              <a:t>بالاضافة</a:t>
            </a:r>
            <a:r>
              <a:rPr lang="ar-SY" sz="2000" dirty="0" smtClean="0"/>
              <a:t> لبعض الجراثيم سلبية الغرام</a:t>
            </a:r>
          </a:p>
          <a:p>
            <a:pPr>
              <a:buNone/>
            </a:pPr>
            <a:r>
              <a:rPr lang="ar-SY" sz="2000" b="1" dirty="0" smtClean="0">
                <a:solidFill>
                  <a:srgbClr val="0070C0"/>
                </a:solidFill>
              </a:rPr>
              <a:t>الجيل الثالث:</a:t>
            </a:r>
          </a:p>
          <a:p>
            <a:pPr>
              <a:buFont typeface="Wingdings" pitchFamily="2" charset="2"/>
              <a:buChar char="ü"/>
            </a:pPr>
            <a:r>
              <a:rPr lang="ar-SY" sz="2000" dirty="0" smtClean="0"/>
              <a:t>يؤثر بشكل أكبر في العصيات سلبية الغرام </a:t>
            </a:r>
            <a:r>
              <a:rPr lang="ar-SY" sz="2000" dirty="0" err="1" smtClean="0"/>
              <a:t>والزوائف</a:t>
            </a:r>
            <a:r>
              <a:rPr lang="ar-SY" sz="2000" dirty="0" smtClean="0"/>
              <a:t> </a:t>
            </a:r>
            <a:r>
              <a:rPr lang="ar-SY" sz="2000" dirty="0" err="1" smtClean="0"/>
              <a:t>الزنجارية</a:t>
            </a:r>
            <a:endParaRPr lang="ar-SY" sz="2000" dirty="0" smtClean="0"/>
          </a:p>
          <a:p>
            <a:r>
              <a:rPr lang="en-US" sz="2000" b="1" dirty="0" err="1" smtClean="0">
                <a:solidFill>
                  <a:srgbClr val="0070C0"/>
                </a:solidFill>
              </a:rPr>
              <a:t>Cefixime</a:t>
            </a:r>
            <a:r>
              <a:rPr lang="en-US" sz="2000" b="1" dirty="0" smtClean="0"/>
              <a:t> </a:t>
            </a:r>
            <a:r>
              <a:rPr lang="ar-SY" sz="2000" dirty="0" smtClean="0"/>
              <a:t>هو الدواء ذو العمر النصفي الأطول بين أدوية هذه المجموعة، ويسمح ذلك </a:t>
            </a:r>
          </a:p>
          <a:p>
            <a:r>
              <a:rPr lang="ar-SY" sz="2000" dirty="0" smtClean="0"/>
              <a:t>   </a:t>
            </a:r>
            <a:r>
              <a:rPr lang="ar-SY" sz="2000" dirty="0" err="1" smtClean="0"/>
              <a:t>باعطائه</a:t>
            </a:r>
            <a:r>
              <a:rPr lang="ar-SY" sz="2000" dirty="0" smtClean="0"/>
              <a:t> مرة واحدة يوميا، وهو ينتشر في النسج العظمية بشكل جيد</a:t>
            </a:r>
          </a:p>
          <a:p>
            <a:pPr>
              <a:buNone/>
            </a:pPr>
            <a:r>
              <a:rPr lang="ar-SY" sz="2000" dirty="0" smtClean="0"/>
              <a:t>       يعطى بجرعة 200 ملغ مرتين يوميا أو 400 ملغ مرة واحدة يوميا للبالغين</a:t>
            </a:r>
          </a:p>
          <a:p>
            <a:pPr>
              <a:buNone/>
            </a:pPr>
            <a:r>
              <a:rPr lang="ar-SY" sz="2000" dirty="0" smtClean="0"/>
              <a:t>       للأطفال 8 ملغ/</a:t>
            </a:r>
            <a:r>
              <a:rPr lang="ar-SY" sz="2000" dirty="0" err="1" smtClean="0"/>
              <a:t>كغ</a:t>
            </a:r>
            <a:r>
              <a:rPr lang="ar-SY" sz="2000" dirty="0" smtClean="0"/>
              <a:t>/يوم جرعة واحدة يوميا أو مقسمة على جرعتين</a:t>
            </a:r>
          </a:p>
          <a:p>
            <a:pPr>
              <a:buFont typeface="Wingdings" pitchFamily="2" charset="2"/>
              <a:buChar char="ü"/>
            </a:pPr>
            <a:r>
              <a:rPr lang="ar-SY" sz="2000" dirty="0" smtClean="0"/>
              <a:t>لمعظم أدوية هذه المجموعة القدرة على اختراق الحاجز الدماغي الدموي </a:t>
            </a:r>
            <a:r>
              <a:rPr lang="en-US" sz="2000" dirty="0" smtClean="0"/>
              <a:t>CNS </a:t>
            </a:r>
            <a:endParaRPr lang="ar-SY" sz="2000" dirty="0" smtClean="0"/>
          </a:p>
          <a:p>
            <a:pPr>
              <a:buFont typeface="Wingdings" pitchFamily="2" charset="2"/>
              <a:buChar char="ü"/>
            </a:pPr>
            <a:r>
              <a:rPr lang="ar-SY" sz="2000" dirty="0" smtClean="0"/>
              <a:t>ويجب المحافظة عليها وعدم استخدامها </a:t>
            </a:r>
            <a:r>
              <a:rPr lang="ar-SY" sz="2000" dirty="0" err="1" smtClean="0"/>
              <a:t>الا</a:t>
            </a:r>
            <a:r>
              <a:rPr lang="ar-SY" sz="2000" dirty="0" smtClean="0"/>
              <a:t> في حالات علاج </a:t>
            </a:r>
            <a:r>
              <a:rPr lang="ar-SY" sz="2000" dirty="0" err="1" smtClean="0"/>
              <a:t>الأخماج</a:t>
            </a:r>
            <a:r>
              <a:rPr lang="ar-SY" sz="2000" dirty="0" smtClean="0"/>
              <a:t> الخطيرة مثل التهاب </a:t>
            </a:r>
            <a:r>
              <a:rPr lang="ar-SY" sz="2000" dirty="0" err="1" smtClean="0"/>
              <a:t>السحايا</a:t>
            </a:r>
            <a:r>
              <a:rPr lang="ar-SY" sz="2000" dirty="0" smtClean="0"/>
              <a:t> الجرثومي</a:t>
            </a:r>
          </a:p>
          <a:p>
            <a:r>
              <a:rPr lang="ar-SY" sz="2000" b="1" dirty="0" smtClean="0">
                <a:solidFill>
                  <a:srgbClr val="0070C0"/>
                </a:solidFill>
              </a:rPr>
              <a:t>       </a:t>
            </a:r>
            <a:r>
              <a:rPr lang="en-US" sz="2000" b="1" dirty="0" err="1" smtClean="0">
                <a:solidFill>
                  <a:srgbClr val="0070C0"/>
                </a:solidFill>
              </a:rPr>
              <a:t>Ceftriaxone</a:t>
            </a:r>
            <a:r>
              <a:rPr lang="en-US" sz="2000" b="1" dirty="0" smtClean="0">
                <a:solidFill>
                  <a:srgbClr val="0070C0"/>
                </a:solidFill>
              </a:rPr>
              <a:t>, </a:t>
            </a:r>
            <a:r>
              <a:rPr lang="en-US" sz="2000" b="1" dirty="0" err="1" smtClean="0">
                <a:solidFill>
                  <a:srgbClr val="0070C0"/>
                </a:solidFill>
              </a:rPr>
              <a:t>Cefotaxime</a:t>
            </a:r>
            <a:endParaRPr lang="ar-SY" sz="2000" dirty="0">
              <a:solidFill>
                <a:srgbClr val="0070C0"/>
              </a:solidFill>
            </a:endParaRPr>
          </a:p>
        </p:txBody>
      </p:sp>
      <p:sp>
        <p:nvSpPr>
          <p:cNvPr id="3" name="مستطيل 2"/>
          <p:cNvSpPr/>
          <p:nvPr/>
        </p:nvSpPr>
        <p:spPr>
          <a:xfrm>
            <a:off x="428596" y="4572008"/>
            <a:ext cx="7786742" cy="1323439"/>
          </a:xfrm>
          <a:prstGeom prst="rect">
            <a:avLst/>
          </a:prstGeom>
          <a:solidFill>
            <a:schemeClr val="accent3">
              <a:lumMod val="60000"/>
              <a:lumOff val="40000"/>
            </a:schemeClr>
          </a:solidFill>
          <a:ln>
            <a:solidFill>
              <a:srgbClr val="002060"/>
            </a:solidFill>
          </a:ln>
        </p:spPr>
        <p:txBody>
          <a:bodyPr wrap="square">
            <a:spAutoFit/>
          </a:bodyPr>
          <a:lstStyle/>
          <a:p>
            <a:pPr>
              <a:buNone/>
            </a:pPr>
            <a:r>
              <a:rPr lang="ar-SY" sz="2000" b="1" dirty="0" smtClean="0">
                <a:solidFill>
                  <a:srgbClr val="0070C0"/>
                </a:solidFill>
              </a:rPr>
              <a:t>الجيل الرابع:</a:t>
            </a:r>
          </a:p>
          <a:p>
            <a:pPr>
              <a:buFont typeface="Wingdings" pitchFamily="2" charset="2"/>
              <a:buChar char="Ø"/>
            </a:pPr>
            <a:r>
              <a:rPr lang="ar-SY" sz="2000" dirty="0" smtClean="0"/>
              <a:t>أدويته فعالة جدا تجاه طيف واسع من الجراثيم ايجابية وسلبية الغرام وأكثر مقاومة تجاه </a:t>
            </a:r>
            <a:r>
              <a:rPr lang="ar-SY" sz="2000" dirty="0" err="1" smtClean="0"/>
              <a:t>انزيمات</a:t>
            </a:r>
            <a:r>
              <a:rPr lang="ar-SY" sz="2000" dirty="0" smtClean="0"/>
              <a:t> </a:t>
            </a:r>
            <a:r>
              <a:rPr lang="ar-SY" sz="2000" dirty="0" err="1" smtClean="0"/>
              <a:t>البيتالاكتاماز</a:t>
            </a:r>
            <a:endParaRPr lang="ar-SY" sz="2000" dirty="0" smtClean="0"/>
          </a:p>
          <a:p>
            <a:pPr>
              <a:buFont typeface="Wingdings" pitchFamily="2" charset="2"/>
              <a:buChar char="Ø"/>
            </a:pPr>
            <a:r>
              <a:rPr lang="ar-SY" sz="2000" dirty="0" smtClean="0"/>
              <a:t>تدخل بشكل جيد للسائل الدماغي </a:t>
            </a:r>
            <a:r>
              <a:rPr lang="ar-SY" sz="2000" dirty="0" err="1" smtClean="0"/>
              <a:t>الشوكي</a:t>
            </a:r>
            <a:endParaRPr lang="ar-SY" sz="2000"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2995</Words>
  <Application>Microsoft Office PowerPoint</Application>
  <PresentationFormat>عرض على الشاشة (3:4)‏</PresentationFormat>
  <Paragraphs>312</Paragraphs>
  <Slides>43</Slides>
  <Notes>1</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hp</cp:lastModifiedBy>
  <cp:revision>85</cp:revision>
  <dcterms:created xsi:type="dcterms:W3CDTF">2021-03-27T17:00:22Z</dcterms:created>
  <dcterms:modified xsi:type="dcterms:W3CDTF">2022-04-06T07:29:35Z</dcterms:modified>
</cp:coreProperties>
</file>